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9" r:id="rId3"/>
    <p:sldId id="260" r:id="rId4"/>
    <p:sldId id="261" r:id="rId5"/>
    <p:sldId id="264" r:id="rId6"/>
    <p:sldId id="265" r:id="rId7"/>
    <p:sldId id="266" r:id="rId8"/>
    <p:sldId id="262" r:id="rId9"/>
    <p:sldId id="267" r:id="rId10"/>
    <p:sldId id="268" r:id="rId11"/>
    <p:sldId id="269" r:id="rId12"/>
    <p:sldId id="270" r:id="rId13"/>
    <p:sldId id="271" r:id="rId14"/>
    <p:sldId id="272" r:id="rId15"/>
    <p:sldId id="273" r:id="rId16"/>
    <p:sldId id="274"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1" d="100"/>
          <a:sy n="81" d="100"/>
        </p:scale>
        <p:origin x="725"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A9AB1E64-9D7C-42D8-95C9-CCBFEB362483}" type="datetimeFigureOut">
              <a:rPr lang="en-IN" smtClean="0"/>
              <a:t>25-04-2020</a:t>
            </a:fld>
            <a:endParaRPr lang="en-IN"/>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IN"/>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88E7B18D-DE80-4DBA-B725-8F34B775182D}" type="slidenum">
              <a:rPr lang="en-IN" smtClean="0"/>
              <a:t>‹#›</a:t>
            </a:fld>
            <a:endParaRPr lang="en-IN"/>
          </a:p>
        </p:txBody>
      </p:sp>
    </p:spTree>
    <p:extLst>
      <p:ext uri="{BB962C8B-B14F-4D97-AF65-F5344CB8AC3E}">
        <p14:creationId xmlns:p14="http://schemas.microsoft.com/office/powerpoint/2010/main" val="37789863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9AB1E64-9D7C-42D8-95C9-CCBFEB362483}" type="datetimeFigureOut">
              <a:rPr lang="en-IN" smtClean="0"/>
              <a:t>25-04-2020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8E7B18D-DE80-4DBA-B725-8F34B775182D}" type="slidenum">
              <a:rPr lang="en-IN" smtClean="0"/>
              <a:t>‹#›</a:t>
            </a:fld>
            <a:endParaRPr lang="en-IN"/>
          </a:p>
        </p:txBody>
      </p:sp>
    </p:spTree>
    <p:extLst>
      <p:ext uri="{BB962C8B-B14F-4D97-AF65-F5344CB8AC3E}">
        <p14:creationId xmlns:p14="http://schemas.microsoft.com/office/powerpoint/2010/main" val="28650869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A9AB1E64-9D7C-42D8-95C9-CCBFEB362483}" type="datetimeFigureOut">
              <a:rPr lang="en-IN" smtClean="0"/>
              <a:t>25-04-2020</a:t>
            </a:fld>
            <a:endParaRPr lang="en-IN"/>
          </a:p>
        </p:txBody>
      </p:sp>
      <p:sp>
        <p:nvSpPr>
          <p:cNvPr id="5" name="Footer Placeholder 4"/>
          <p:cNvSpPr>
            <a:spLocks noGrp="1"/>
          </p:cNvSpPr>
          <p:nvPr>
            <p:ph type="ftr" sz="quarter" idx="11"/>
          </p:nvPr>
        </p:nvSpPr>
        <p:spPr>
          <a:xfrm>
            <a:off x="774923" y="5951811"/>
            <a:ext cx="7896279" cy="365125"/>
          </a:xfrm>
        </p:spPr>
        <p:txBody>
          <a:bodyPr/>
          <a:lstStyle/>
          <a:p>
            <a:endParaRPr lang="en-IN"/>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88E7B18D-DE80-4DBA-B725-8F34B775182D}" type="slidenum">
              <a:rPr lang="en-IN" smtClean="0"/>
              <a:t>‹#›</a:t>
            </a:fld>
            <a:endParaRPr lang="en-IN"/>
          </a:p>
        </p:txBody>
      </p:sp>
    </p:spTree>
    <p:extLst>
      <p:ext uri="{BB962C8B-B14F-4D97-AF65-F5344CB8AC3E}">
        <p14:creationId xmlns:p14="http://schemas.microsoft.com/office/powerpoint/2010/main" val="34769391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9AB1E64-9D7C-42D8-95C9-CCBFEB362483}" type="datetimeFigureOut">
              <a:rPr lang="en-IN" smtClean="0"/>
              <a:t>25-04-2020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a:xfrm>
            <a:off x="10558300" y="5956137"/>
            <a:ext cx="1052508" cy="365125"/>
          </a:xfrm>
        </p:spPr>
        <p:txBody>
          <a:bodyPr/>
          <a:lstStyle/>
          <a:p>
            <a:fld id="{88E7B18D-DE80-4DBA-B725-8F34B775182D}" type="slidenum">
              <a:rPr lang="en-IN" smtClean="0"/>
              <a:t>‹#›</a:t>
            </a:fld>
            <a:endParaRPr lang="en-IN"/>
          </a:p>
        </p:txBody>
      </p:sp>
    </p:spTree>
    <p:extLst>
      <p:ext uri="{BB962C8B-B14F-4D97-AF65-F5344CB8AC3E}">
        <p14:creationId xmlns:p14="http://schemas.microsoft.com/office/powerpoint/2010/main" val="25269488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A9AB1E64-9D7C-42D8-95C9-CCBFEB362483}" type="datetimeFigureOut">
              <a:rPr lang="en-IN" smtClean="0"/>
              <a:t>25-04-2020</a:t>
            </a:fld>
            <a:endParaRPr lang="en-IN"/>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IN"/>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88E7B18D-DE80-4DBA-B725-8F34B775182D}" type="slidenum">
              <a:rPr lang="en-IN" smtClean="0"/>
              <a:t>‹#›</a:t>
            </a:fld>
            <a:endParaRPr lang="en-IN"/>
          </a:p>
        </p:txBody>
      </p:sp>
    </p:spTree>
    <p:extLst>
      <p:ext uri="{BB962C8B-B14F-4D97-AF65-F5344CB8AC3E}">
        <p14:creationId xmlns:p14="http://schemas.microsoft.com/office/powerpoint/2010/main" val="37766483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9AB1E64-9D7C-42D8-95C9-CCBFEB362483}" type="datetimeFigureOut">
              <a:rPr lang="en-IN" smtClean="0"/>
              <a:t>25-04-2020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8E7B18D-DE80-4DBA-B725-8F34B775182D}" type="slidenum">
              <a:rPr lang="en-IN" smtClean="0"/>
              <a:t>‹#›</a:t>
            </a:fld>
            <a:endParaRPr lang="en-IN"/>
          </a:p>
        </p:txBody>
      </p:sp>
    </p:spTree>
    <p:extLst>
      <p:ext uri="{BB962C8B-B14F-4D97-AF65-F5344CB8AC3E}">
        <p14:creationId xmlns:p14="http://schemas.microsoft.com/office/powerpoint/2010/main" val="42500997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9AB1E64-9D7C-42D8-95C9-CCBFEB362483}" type="datetimeFigureOut">
              <a:rPr lang="en-IN" smtClean="0"/>
              <a:t>25-04-2020</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88E7B18D-DE80-4DBA-B725-8F34B775182D}" type="slidenum">
              <a:rPr lang="en-IN" smtClean="0"/>
              <a:t>‹#›</a:t>
            </a:fld>
            <a:endParaRPr lang="en-IN"/>
          </a:p>
        </p:txBody>
      </p:sp>
    </p:spTree>
    <p:extLst>
      <p:ext uri="{BB962C8B-B14F-4D97-AF65-F5344CB8AC3E}">
        <p14:creationId xmlns:p14="http://schemas.microsoft.com/office/powerpoint/2010/main" val="19880378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9AB1E64-9D7C-42D8-95C9-CCBFEB362483}" type="datetimeFigureOut">
              <a:rPr lang="en-IN" smtClean="0"/>
              <a:t>25-04-2020</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88E7B18D-DE80-4DBA-B725-8F34B775182D}" type="slidenum">
              <a:rPr lang="en-IN" smtClean="0"/>
              <a:t>‹#›</a:t>
            </a:fld>
            <a:endParaRPr lang="en-IN"/>
          </a:p>
        </p:txBody>
      </p:sp>
    </p:spTree>
    <p:extLst>
      <p:ext uri="{BB962C8B-B14F-4D97-AF65-F5344CB8AC3E}">
        <p14:creationId xmlns:p14="http://schemas.microsoft.com/office/powerpoint/2010/main" val="8979738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9AB1E64-9D7C-42D8-95C9-CCBFEB362483}" type="datetimeFigureOut">
              <a:rPr lang="en-IN" smtClean="0"/>
              <a:t>25-04-2020</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88E7B18D-DE80-4DBA-B725-8F34B775182D}" type="slidenum">
              <a:rPr lang="en-IN" smtClean="0"/>
              <a:t>‹#›</a:t>
            </a:fld>
            <a:endParaRPr lang="en-IN"/>
          </a:p>
        </p:txBody>
      </p:sp>
    </p:spTree>
    <p:extLst>
      <p:ext uri="{BB962C8B-B14F-4D97-AF65-F5344CB8AC3E}">
        <p14:creationId xmlns:p14="http://schemas.microsoft.com/office/powerpoint/2010/main" val="12655447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A9AB1E64-9D7C-42D8-95C9-CCBFEB362483}" type="datetimeFigureOut">
              <a:rPr lang="en-IN" smtClean="0"/>
              <a:t>25-04-2020</a:t>
            </a:fld>
            <a:endParaRPr lang="en-IN"/>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IN"/>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88E7B18D-DE80-4DBA-B725-8F34B775182D}" type="slidenum">
              <a:rPr lang="en-IN" smtClean="0"/>
              <a:t>‹#›</a:t>
            </a:fld>
            <a:endParaRPr lang="en-IN"/>
          </a:p>
        </p:txBody>
      </p:sp>
    </p:spTree>
    <p:extLst>
      <p:ext uri="{BB962C8B-B14F-4D97-AF65-F5344CB8AC3E}">
        <p14:creationId xmlns:p14="http://schemas.microsoft.com/office/powerpoint/2010/main" val="2068379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9AB1E64-9D7C-42D8-95C9-CCBFEB362483}" type="datetimeFigureOut">
              <a:rPr lang="en-IN" smtClean="0"/>
              <a:t>25-04-2020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8E7B18D-DE80-4DBA-B725-8F34B775182D}" type="slidenum">
              <a:rPr lang="en-IN" smtClean="0"/>
              <a:t>‹#›</a:t>
            </a:fld>
            <a:endParaRPr lang="en-IN"/>
          </a:p>
        </p:txBody>
      </p:sp>
    </p:spTree>
    <p:extLst>
      <p:ext uri="{BB962C8B-B14F-4D97-AF65-F5344CB8AC3E}">
        <p14:creationId xmlns:p14="http://schemas.microsoft.com/office/powerpoint/2010/main" val="14577270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A9AB1E64-9D7C-42D8-95C9-CCBFEB362483}" type="datetimeFigureOut">
              <a:rPr lang="en-IN" smtClean="0"/>
              <a:t>25-04-2020</a:t>
            </a:fld>
            <a:endParaRPr lang="en-IN"/>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IN"/>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88E7B18D-DE80-4DBA-B725-8F34B775182D}" type="slidenum">
              <a:rPr lang="en-IN" smtClean="0"/>
              <a:t>‹#›</a:t>
            </a:fld>
            <a:endParaRPr lang="en-IN"/>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32386748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A0505F-2A1E-4D02-91FF-41C1E9C3E5F8}"/>
              </a:ext>
            </a:extLst>
          </p:cNvPr>
          <p:cNvSpPr>
            <a:spLocks noGrp="1"/>
          </p:cNvSpPr>
          <p:nvPr>
            <p:ph type="ctrTitle"/>
          </p:nvPr>
        </p:nvSpPr>
        <p:spPr/>
        <p:txBody>
          <a:bodyPr>
            <a:normAutofit/>
          </a:bodyPr>
          <a:lstStyle/>
          <a:p>
            <a:r>
              <a:rPr lang="en-IN" sz="4400" dirty="0"/>
              <a:t>The chat app</a:t>
            </a:r>
          </a:p>
        </p:txBody>
      </p:sp>
      <p:sp>
        <p:nvSpPr>
          <p:cNvPr id="3" name="Subtitle 2">
            <a:extLst>
              <a:ext uri="{FF2B5EF4-FFF2-40B4-BE49-F238E27FC236}">
                <a16:creationId xmlns:a16="http://schemas.microsoft.com/office/drawing/2014/main" id="{7B8A5E42-A37A-40F3-90F1-AC38B3AA6181}"/>
              </a:ext>
            </a:extLst>
          </p:cNvPr>
          <p:cNvSpPr>
            <a:spLocks noGrp="1"/>
          </p:cNvSpPr>
          <p:nvPr>
            <p:ph type="subTitle" idx="1"/>
          </p:nvPr>
        </p:nvSpPr>
        <p:spPr/>
        <p:txBody>
          <a:bodyPr>
            <a:normAutofit/>
          </a:bodyPr>
          <a:lstStyle/>
          <a:p>
            <a:r>
              <a:rPr lang="en-IN" sz="2000" dirty="0"/>
              <a:t>Bits f463, blockchain project</a:t>
            </a:r>
          </a:p>
        </p:txBody>
      </p:sp>
      <p:sp>
        <p:nvSpPr>
          <p:cNvPr id="4" name="TextBox 3">
            <a:extLst>
              <a:ext uri="{FF2B5EF4-FFF2-40B4-BE49-F238E27FC236}">
                <a16:creationId xmlns:a16="http://schemas.microsoft.com/office/drawing/2014/main" id="{11448D0E-EB1A-453B-A974-27BC8F08BB16}"/>
              </a:ext>
            </a:extLst>
          </p:cNvPr>
          <p:cNvSpPr txBox="1"/>
          <p:nvPr/>
        </p:nvSpPr>
        <p:spPr>
          <a:xfrm>
            <a:off x="9265174" y="4204355"/>
            <a:ext cx="2309566" cy="1754326"/>
          </a:xfrm>
          <a:prstGeom prst="rect">
            <a:avLst/>
          </a:prstGeom>
          <a:noFill/>
        </p:spPr>
        <p:txBody>
          <a:bodyPr wrap="square" rtlCol="0">
            <a:spAutoFit/>
          </a:bodyPr>
          <a:lstStyle/>
          <a:p>
            <a:r>
              <a:rPr lang="en-IN" dirty="0">
                <a:solidFill>
                  <a:schemeClr val="bg1"/>
                </a:solidFill>
              </a:rPr>
              <a:t>By,</a:t>
            </a:r>
          </a:p>
          <a:p>
            <a:r>
              <a:rPr lang="en-IN" dirty="0">
                <a:solidFill>
                  <a:schemeClr val="bg1"/>
                </a:solidFill>
              </a:rPr>
              <a:t>Saumya Shikhar Mishra</a:t>
            </a:r>
            <a:br>
              <a:rPr lang="en-IN" dirty="0">
                <a:solidFill>
                  <a:schemeClr val="bg1"/>
                </a:solidFill>
              </a:rPr>
            </a:br>
            <a:r>
              <a:rPr lang="en-IN" dirty="0" err="1">
                <a:solidFill>
                  <a:schemeClr val="bg1"/>
                </a:solidFill>
              </a:rPr>
              <a:t>Shivang</a:t>
            </a:r>
            <a:r>
              <a:rPr lang="en-IN" dirty="0">
                <a:solidFill>
                  <a:schemeClr val="bg1"/>
                </a:solidFill>
              </a:rPr>
              <a:t> Singh</a:t>
            </a:r>
            <a:br>
              <a:rPr lang="en-IN" dirty="0">
                <a:solidFill>
                  <a:schemeClr val="bg1"/>
                </a:solidFill>
              </a:rPr>
            </a:br>
            <a:r>
              <a:rPr lang="en-IN" dirty="0">
                <a:solidFill>
                  <a:schemeClr val="bg1"/>
                </a:solidFill>
              </a:rPr>
              <a:t>Raj Agarwal</a:t>
            </a:r>
            <a:br>
              <a:rPr lang="en-IN" dirty="0">
                <a:solidFill>
                  <a:schemeClr val="bg1"/>
                </a:solidFill>
              </a:rPr>
            </a:br>
            <a:r>
              <a:rPr lang="en-IN" dirty="0" err="1">
                <a:solidFill>
                  <a:schemeClr val="bg1"/>
                </a:solidFill>
              </a:rPr>
              <a:t>Kshitij</a:t>
            </a:r>
            <a:r>
              <a:rPr lang="en-IN" dirty="0">
                <a:solidFill>
                  <a:schemeClr val="bg1"/>
                </a:solidFill>
              </a:rPr>
              <a:t> Ingle</a:t>
            </a:r>
            <a:br>
              <a:rPr lang="en-IN" dirty="0">
                <a:solidFill>
                  <a:schemeClr val="bg1"/>
                </a:solidFill>
              </a:rPr>
            </a:br>
            <a:r>
              <a:rPr lang="en-IN" dirty="0" err="1">
                <a:solidFill>
                  <a:schemeClr val="bg1"/>
                </a:solidFill>
              </a:rPr>
              <a:t>Gaurang</a:t>
            </a:r>
            <a:r>
              <a:rPr lang="en-IN" dirty="0">
                <a:solidFill>
                  <a:schemeClr val="bg1"/>
                </a:solidFill>
              </a:rPr>
              <a:t> Gupta</a:t>
            </a:r>
          </a:p>
        </p:txBody>
      </p:sp>
    </p:spTree>
    <p:extLst>
      <p:ext uri="{BB962C8B-B14F-4D97-AF65-F5344CB8AC3E}">
        <p14:creationId xmlns:p14="http://schemas.microsoft.com/office/powerpoint/2010/main" val="13129965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25E7F7-E125-42C9-AE8C-4AAF39FB9349}"/>
              </a:ext>
            </a:extLst>
          </p:cNvPr>
          <p:cNvSpPr>
            <a:spLocks noGrp="1"/>
          </p:cNvSpPr>
          <p:nvPr>
            <p:ph type="title"/>
          </p:nvPr>
        </p:nvSpPr>
        <p:spPr>
          <a:xfrm>
            <a:off x="4930026" y="1150070"/>
            <a:ext cx="2331947" cy="518752"/>
          </a:xfrm>
        </p:spPr>
        <p:txBody>
          <a:bodyPr>
            <a:normAutofit fontScale="90000"/>
          </a:bodyPr>
          <a:lstStyle/>
          <a:p>
            <a:r>
              <a:rPr lang="en-IN" sz="3200" cap="none" dirty="0"/>
              <a:t>create</a:t>
            </a:r>
            <a:r>
              <a:rPr lang="en-IN" sz="3200" dirty="0"/>
              <a:t>B</a:t>
            </a:r>
            <a:r>
              <a:rPr lang="en-IN" sz="3200" cap="none" dirty="0"/>
              <a:t>lock</a:t>
            </a:r>
            <a:r>
              <a:rPr lang="en-IN" sz="3200" dirty="0"/>
              <a:t>()</a:t>
            </a:r>
          </a:p>
        </p:txBody>
      </p:sp>
      <p:sp>
        <p:nvSpPr>
          <p:cNvPr id="3" name="Content Placeholder 2">
            <a:extLst>
              <a:ext uri="{FF2B5EF4-FFF2-40B4-BE49-F238E27FC236}">
                <a16:creationId xmlns:a16="http://schemas.microsoft.com/office/drawing/2014/main" id="{6166E8D0-C3CF-4425-8E31-AC785AF6E49B}"/>
              </a:ext>
            </a:extLst>
          </p:cNvPr>
          <p:cNvSpPr>
            <a:spLocks noGrp="1"/>
          </p:cNvSpPr>
          <p:nvPr>
            <p:ph idx="1"/>
          </p:nvPr>
        </p:nvSpPr>
        <p:spPr>
          <a:xfrm>
            <a:off x="581192" y="2335119"/>
            <a:ext cx="4386734" cy="3678303"/>
          </a:xfrm>
        </p:spPr>
        <p:txBody>
          <a:bodyPr/>
          <a:lstStyle/>
          <a:p>
            <a:r>
              <a:rPr lang="en-IN" dirty="0"/>
              <a:t>Used by miners in the network to create a block for the blockchain.</a:t>
            </a:r>
          </a:p>
          <a:p>
            <a:r>
              <a:rPr lang="en-IN" dirty="0"/>
              <a:t>We ensure that if the block is the first block (Genesis block) , we assign it a previous hash of 0.</a:t>
            </a:r>
          </a:p>
          <a:p>
            <a:r>
              <a:rPr lang="en-IN" dirty="0"/>
              <a:t>In all other cases, we take the current hash of the last block of the blockchain and provide it as the previous hash for the new block.</a:t>
            </a:r>
          </a:p>
          <a:p>
            <a:endParaRPr lang="en-IN" dirty="0"/>
          </a:p>
        </p:txBody>
      </p:sp>
      <p:pic>
        <p:nvPicPr>
          <p:cNvPr id="4" name="Picture 3">
            <a:extLst>
              <a:ext uri="{FF2B5EF4-FFF2-40B4-BE49-F238E27FC236}">
                <a16:creationId xmlns:a16="http://schemas.microsoft.com/office/drawing/2014/main" id="{43FD678A-BD2E-47EC-8E1B-B26B7449A644}"/>
              </a:ext>
            </a:extLst>
          </p:cNvPr>
          <p:cNvPicPr>
            <a:picLocks noChangeAspect="1"/>
          </p:cNvPicPr>
          <p:nvPr/>
        </p:nvPicPr>
        <p:blipFill rotWithShape="1">
          <a:blip r:embed="rId2"/>
          <a:srcRect l="6572" t="29828" r="55232" b="22749"/>
          <a:stretch/>
        </p:blipFill>
        <p:spPr>
          <a:xfrm>
            <a:off x="5194167" y="1889797"/>
            <a:ext cx="6542203" cy="4568948"/>
          </a:xfrm>
          <a:prstGeom prst="rect">
            <a:avLst/>
          </a:prstGeom>
        </p:spPr>
      </p:pic>
    </p:spTree>
    <p:extLst>
      <p:ext uri="{BB962C8B-B14F-4D97-AF65-F5344CB8AC3E}">
        <p14:creationId xmlns:p14="http://schemas.microsoft.com/office/powerpoint/2010/main" val="25361708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213997-CD8F-4804-A428-1200B9CBF7CC}"/>
              </a:ext>
            </a:extLst>
          </p:cNvPr>
          <p:cNvSpPr>
            <a:spLocks noGrp="1"/>
          </p:cNvSpPr>
          <p:nvPr>
            <p:ph type="title"/>
          </p:nvPr>
        </p:nvSpPr>
        <p:spPr>
          <a:xfrm>
            <a:off x="4925441" y="1132398"/>
            <a:ext cx="2341117" cy="583558"/>
          </a:xfrm>
        </p:spPr>
        <p:txBody>
          <a:bodyPr>
            <a:normAutofit/>
          </a:bodyPr>
          <a:lstStyle/>
          <a:p>
            <a:r>
              <a:rPr lang="en-IN" sz="3200" cap="none" dirty="0"/>
              <a:t> mineBlock</a:t>
            </a:r>
            <a:r>
              <a:rPr lang="en-IN" sz="3200" dirty="0"/>
              <a:t>()</a:t>
            </a:r>
          </a:p>
        </p:txBody>
      </p:sp>
      <p:sp>
        <p:nvSpPr>
          <p:cNvPr id="3" name="Content Placeholder 2">
            <a:extLst>
              <a:ext uri="{FF2B5EF4-FFF2-40B4-BE49-F238E27FC236}">
                <a16:creationId xmlns:a16="http://schemas.microsoft.com/office/drawing/2014/main" id="{BB51D328-E913-4F53-AB6F-778CC2222F47}"/>
              </a:ext>
            </a:extLst>
          </p:cNvPr>
          <p:cNvSpPr>
            <a:spLocks noGrp="1"/>
          </p:cNvSpPr>
          <p:nvPr>
            <p:ph idx="1"/>
          </p:nvPr>
        </p:nvSpPr>
        <p:spPr>
          <a:xfrm>
            <a:off x="581193" y="1715956"/>
            <a:ext cx="5026249" cy="5024209"/>
          </a:xfrm>
        </p:spPr>
        <p:txBody>
          <a:bodyPr>
            <a:normAutofit/>
          </a:bodyPr>
          <a:lstStyle/>
          <a:p>
            <a:r>
              <a:rPr lang="en-IN" dirty="0"/>
              <a:t>In case there are multiple miners, we have to ensure that </a:t>
            </a:r>
            <a:r>
              <a:rPr lang="en-IN" b="1" dirty="0"/>
              <a:t>blocks are not repeated</a:t>
            </a:r>
            <a:r>
              <a:rPr lang="en-IN" dirty="0"/>
              <a:t>. Therefore, we create a proof of work to make sure that every miner spends some </a:t>
            </a:r>
            <a:r>
              <a:rPr lang="en-IN" b="1" dirty="0"/>
              <a:t>computational power</a:t>
            </a:r>
            <a:r>
              <a:rPr lang="en-IN" dirty="0"/>
              <a:t> before broadcasting a block. This would take time, and hence only that block would be added to the block chain which would be </a:t>
            </a:r>
            <a:r>
              <a:rPr lang="en-IN" b="1" dirty="0"/>
              <a:t>mined first</a:t>
            </a:r>
            <a:r>
              <a:rPr lang="en-IN" dirty="0"/>
              <a:t>. Once this block is added, the previous hash of new blocks generated would not match with the current hash of last block, and these </a:t>
            </a:r>
            <a:r>
              <a:rPr lang="en-IN" b="1" dirty="0"/>
              <a:t>duplicate blocks will not be added</a:t>
            </a:r>
            <a:r>
              <a:rPr lang="en-IN" dirty="0"/>
              <a:t>.</a:t>
            </a:r>
          </a:p>
          <a:p>
            <a:r>
              <a:rPr lang="en-IN" dirty="0"/>
              <a:t>For </a:t>
            </a:r>
            <a:r>
              <a:rPr lang="en-IN" b="1" dirty="0"/>
              <a:t>proof of work</a:t>
            </a:r>
            <a:r>
              <a:rPr lang="en-IN" dirty="0"/>
              <a:t>, we ensure that the first “</a:t>
            </a:r>
            <a:r>
              <a:rPr lang="en-IN" b="1" dirty="0"/>
              <a:t>difficulty” digits of the current hash is 0.  </a:t>
            </a:r>
            <a:r>
              <a:rPr lang="en-IN" dirty="0"/>
              <a:t>A </a:t>
            </a:r>
            <a:r>
              <a:rPr lang="en-IN" b="1" dirty="0"/>
              <a:t>nonce</a:t>
            </a:r>
            <a:r>
              <a:rPr lang="en-IN" dirty="0"/>
              <a:t> value is constantly updated and added unless we get required hash. For a difficulty of 5, it takes usually 3-4 seconds.</a:t>
            </a:r>
          </a:p>
        </p:txBody>
      </p:sp>
      <p:pic>
        <p:nvPicPr>
          <p:cNvPr id="4" name="Picture 3">
            <a:extLst>
              <a:ext uri="{FF2B5EF4-FFF2-40B4-BE49-F238E27FC236}">
                <a16:creationId xmlns:a16="http://schemas.microsoft.com/office/drawing/2014/main" id="{DA6C35E2-743F-4CAE-AFF2-D943195A1EF3}"/>
              </a:ext>
            </a:extLst>
          </p:cNvPr>
          <p:cNvPicPr>
            <a:picLocks noChangeAspect="1"/>
          </p:cNvPicPr>
          <p:nvPr/>
        </p:nvPicPr>
        <p:blipFill rotWithShape="1">
          <a:blip r:embed="rId2"/>
          <a:srcRect l="6573" t="36976" r="35282" b="33883"/>
          <a:stretch/>
        </p:blipFill>
        <p:spPr>
          <a:xfrm>
            <a:off x="5607442" y="3256684"/>
            <a:ext cx="6117996" cy="1724755"/>
          </a:xfrm>
          <a:prstGeom prst="rect">
            <a:avLst/>
          </a:prstGeom>
        </p:spPr>
      </p:pic>
    </p:spTree>
    <p:extLst>
      <p:ext uri="{BB962C8B-B14F-4D97-AF65-F5344CB8AC3E}">
        <p14:creationId xmlns:p14="http://schemas.microsoft.com/office/powerpoint/2010/main" val="27959011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10AE68-41CC-4FDD-994B-F799B49309CC}"/>
              </a:ext>
            </a:extLst>
          </p:cNvPr>
          <p:cNvSpPr>
            <a:spLocks noGrp="1"/>
          </p:cNvSpPr>
          <p:nvPr>
            <p:ph type="title"/>
          </p:nvPr>
        </p:nvSpPr>
        <p:spPr>
          <a:xfrm>
            <a:off x="4548369" y="1084223"/>
            <a:ext cx="3095262" cy="575036"/>
          </a:xfrm>
        </p:spPr>
        <p:txBody>
          <a:bodyPr>
            <a:normAutofit fontScale="90000"/>
          </a:bodyPr>
          <a:lstStyle/>
          <a:p>
            <a:r>
              <a:rPr lang="en-IN" sz="3200" cap="none" dirty="0"/>
              <a:t>verifyTransaction</a:t>
            </a:r>
            <a:r>
              <a:rPr lang="en-IN" sz="3200" dirty="0"/>
              <a:t>()</a:t>
            </a:r>
          </a:p>
        </p:txBody>
      </p:sp>
      <p:sp>
        <p:nvSpPr>
          <p:cNvPr id="3" name="Content Placeholder 2">
            <a:extLst>
              <a:ext uri="{FF2B5EF4-FFF2-40B4-BE49-F238E27FC236}">
                <a16:creationId xmlns:a16="http://schemas.microsoft.com/office/drawing/2014/main" id="{5D9E03EA-7871-4525-A6E6-1258E3B5F72B}"/>
              </a:ext>
            </a:extLst>
          </p:cNvPr>
          <p:cNvSpPr>
            <a:spLocks noGrp="1"/>
          </p:cNvSpPr>
          <p:nvPr>
            <p:ph idx="1"/>
          </p:nvPr>
        </p:nvSpPr>
        <p:spPr>
          <a:xfrm>
            <a:off x="420938" y="1715956"/>
            <a:ext cx="6363345" cy="5142044"/>
          </a:xfrm>
        </p:spPr>
        <p:txBody>
          <a:bodyPr>
            <a:normAutofit fontScale="77500" lnSpcReduction="20000"/>
          </a:bodyPr>
          <a:lstStyle/>
          <a:p>
            <a:r>
              <a:rPr lang="en-US" dirty="0"/>
              <a:t>A transaction (message in our application) must be verified before it is added to the block by a miner. If we can ensure that, then we can ensure the ‘Integrity’ of all the transactions in our blockchain.</a:t>
            </a:r>
          </a:p>
          <a:p>
            <a:r>
              <a:rPr lang="en-US" dirty="0"/>
              <a:t>In our application, Each user (node) in the blockchain possesses a pair of keys that are generated using the </a:t>
            </a:r>
            <a:r>
              <a:rPr lang="en-US" b="1" dirty="0"/>
              <a:t>built-in R.S.A. KeyPairGenerator </a:t>
            </a:r>
            <a:r>
              <a:rPr lang="en-US" dirty="0"/>
              <a:t>class in Java. One key out of the pair becomes the user’s Public key (PU) and the other one becomes his/her Private key (PR). This key pair possess certain Cryptographic properties (listed below) which make it infeasible to derive one using the other. </a:t>
            </a:r>
          </a:p>
          <a:p>
            <a:r>
              <a:rPr lang="en-US" b="1" dirty="0"/>
              <a:t>R.S.A  Algorithm to generate the Key pair (PU,PR)</a:t>
            </a:r>
          </a:p>
          <a:p>
            <a:pPr lvl="1"/>
            <a:r>
              <a:rPr lang="en-US" dirty="0"/>
              <a:t>Select two large distinct primes </a:t>
            </a:r>
            <a:r>
              <a:rPr lang="en-US" b="1" dirty="0"/>
              <a:t>p</a:t>
            </a:r>
            <a:r>
              <a:rPr lang="en-US" dirty="0"/>
              <a:t> and </a:t>
            </a:r>
            <a:r>
              <a:rPr lang="en-US" b="1" dirty="0"/>
              <a:t>q</a:t>
            </a:r>
            <a:r>
              <a:rPr lang="en-US" dirty="0"/>
              <a:t> using any P.R.N.G or T.R.N.G. </a:t>
            </a:r>
          </a:p>
          <a:p>
            <a:pPr lvl="1"/>
            <a:r>
              <a:rPr lang="en-US" dirty="0"/>
              <a:t>Calculate </a:t>
            </a:r>
            <a:r>
              <a:rPr lang="en-US" b="1" dirty="0"/>
              <a:t>n</a:t>
            </a:r>
            <a:r>
              <a:rPr lang="en-US" dirty="0"/>
              <a:t> as product of p and q.</a:t>
            </a:r>
          </a:p>
          <a:p>
            <a:pPr lvl="1"/>
            <a:r>
              <a:rPr lang="en-US" dirty="0"/>
              <a:t>Calculate totient </a:t>
            </a:r>
            <a:r>
              <a:rPr lang="en-US" b="1" dirty="0"/>
              <a:t>ϕ(n) </a:t>
            </a:r>
            <a:r>
              <a:rPr lang="en-US" dirty="0"/>
              <a:t>as the product of (p-1) and (q-1) [Since both are primes]</a:t>
            </a:r>
          </a:p>
          <a:p>
            <a:pPr lvl="1"/>
            <a:r>
              <a:rPr lang="en-US" dirty="0"/>
              <a:t>Select an integer</a:t>
            </a:r>
            <a:r>
              <a:rPr lang="en-US" b="1" dirty="0"/>
              <a:t> e </a:t>
            </a:r>
            <a:r>
              <a:rPr lang="en-US" dirty="0"/>
              <a:t>such that e lies in (1, ϕ(n)) and gcd(ϕ(n),e)=1 i.e. e and ϕ(n) are coprime.</a:t>
            </a:r>
          </a:p>
          <a:p>
            <a:pPr lvl="1"/>
            <a:r>
              <a:rPr lang="en-US" dirty="0"/>
              <a:t>Calculate </a:t>
            </a:r>
            <a:r>
              <a:rPr lang="en-US" b="1" dirty="0"/>
              <a:t>d </a:t>
            </a:r>
            <a:r>
              <a:rPr lang="en-US" dirty="0"/>
              <a:t>using </a:t>
            </a:r>
            <a:r>
              <a:rPr lang="en-US" b="1" dirty="0"/>
              <a:t>Extended Euclidian's algorithm </a:t>
            </a:r>
            <a:r>
              <a:rPr lang="en-US" dirty="0"/>
              <a:t>as the </a:t>
            </a:r>
            <a:r>
              <a:rPr lang="en-US" b="1" dirty="0"/>
              <a:t>modular inverse of e </a:t>
            </a:r>
            <a:r>
              <a:rPr lang="en-US" dirty="0"/>
              <a:t>under ϕ(n) i.e. d.e mod ϕ(n) ≡1.</a:t>
            </a:r>
          </a:p>
          <a:p>
            <a:pPr lvl="1"/>
            <a:r>
              <a:rPr lang="en-US" b="1" dirty="0"/>
              <a:t>PU = {e,n}</a:t>
            </a:r>
          </a:p>
          <a:p>
            <a:pPr lvl="1"/>
            <a:r>
              <a:rPr lang="en-US" b="1" dirty="0"/>
              <a:t>PR = {d,n}</a:t>
            </a:r>
          </a:p>
          <a:p>
            <a:r>
              <a:rPr lang="en-US" b="1" dirty="0"/>
              <a:t>Mathematical Security of R.S.A</a:t>
            </a:r>
          </a:p>
          <a:p>
            <a:pPr lvl="1"/>
            <a:r>
              <a:rPr lang="en-US" dirty="0"/>
              <a:t> </a:t>
            </a:r>
            <a:r>
              <a:rPr lang="en-US" b="1" dirty="0"/>
              <a:t>Factorization problem </a:t>
            </a:r>
            <a:r>
              <a:rPr lang="en-US" dirty="0"/>
              <a:t>– Very difficult to compute p and q based on the value of n.</a:t>
            </a:r>
          </a:p>
          <a:p>
            <a:pPr lvl="1"/>
            <a:r>
              <a:rPr lang="en-US" dirty="0"/>
              <a:t> </a:t>
            </a:r>
            <a:r>
              <a:rPr lang="en-US" b="1" dirty="0"/>
              <a:t>Modular root extraction </a:t>
            </a:r>
            <a:r>
              <a:rPr lang="en-US" dirty="0"/>
              <a:t>– Very difficult to compute d even if we know n, e, cipher text.</a:t>
            </a:r>
            <a:endParaRPr lang="en-IN" dirty="0"/>
          </a:p>
        </p:txBody>
      </p:sp>
      <p:pic>
        <p:nvPicPr>
          <p:cNvPr id="4" name="Picture 3">
            <a:extLst>
              <a:ext uri="{FF2B5EF4-FFF2-40B4-BE49-F238E27FC236}">
                <a16:creationId xmlns:a16="http://schemas.microsoft.com/office/drawing/2014/main" id="{346EC537-D9FD-4304-A45D-61F3F0019BFE}"/>
              </a:ext>
            </a:extLst>
          </p:cNvPr>
          <p:cNvPicPr>
            <a:picLocks noChangeAspect="1"/>
          </p:cNvPicPr>
          <p:nvPr/>
        </p:nvPicPr>
        <p:blipFill rotWithShape="1">
          <a:blip r:embed="rId2"/>
          <a:srcRect l="6727" t="27354" r="52371" b="34570"/>
          <a:stretch/>
        </p:blipFill>
        <p:spPr>
          <a:xfrm>
            <a:off x="6784283" y="2875034"/>
            <a:ext cx="4986779" cy="2611225"/>
          </a:xfrm>
          <a:prstGeom prst="rect">
            <a:avLst/>
          </a:prstGeom>
        </p:spPr>
      </p:pic>
    </p:spTree>
    <p:extLst>
      <p:ext uri="{BB962C8B-B14F-4D97-AF65-F5344CB8AC3E}">
        <p14:creationId xmlns:p14="http://schemas.microsoft.com/office/powerpoint/2010/main" val="30819707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4CE32C-0AA3-4E22-9FB8-B07D600CEE16}"/>
              </a:ext>
            </a:extLst>
          </p:cNvPr>
          <p:cNvSpPr>
            <a:spLocks noGrp="1"/>
          </p:cNvSpPr>
          <p:nvPr>
            <p:ph type="title"/>
          </p:nvPr>
        </p:nvSpPr>
        <p:spPr>
          <a:xfrm>
            <a:off x="3651252" y="1102934"/>
            <a:ext cx="4886354" cy="575313"/>
          </a:xfrm>
        </p:spPr>
        <p:txBody>
          <a:bodyPr/>
          <a:lstStyle/>
          <a:p>
            <a:r>
              <a:rPr lang="en-IN" dirty="0"/>
              <a:t>Zero-knowledge proof</a:t>
            </a:r>
          </a:p>
        </p:txBody>
      </p:sp>
      <p:sp>
        <p:nvSpPr>
          <p:cNvPr id="3" name="Content Placeholder 2">
            <a:extLst>
              <a:ext uri="{FF2B5EF4-FFF2-40B4-BE49-F238E27FC236}">
                <a16:creationId xmlns:a16="http://schemas.microsoft.com/office/drawing/2014/main" id="{0EC06B90-8D8B-43BF-8982-829A3BE7F3FF}"/>
              </a:ext>
            </a:extLst>
          </p:cNvPr>
          <p:cNvSpPr>
            <a:spLocks noGrp="1"/>
          </p:cNvSpPr>
          <p:nvPr>
            <p:ph idx="1"/>
          </p:nvPr>
        </p:nvSpPr>
        <p:spPr>
          <a:xfrm>
            <a:off x="160256" y="1875934"/>
            <a:ext cx="11868346" cy="4982066"/>
          </a:xfrm>
        </p:spPr>
        <p:txBody>
          <a:bodyPr>
            <a:normAutofit fontScale="85000" lnSpcReduction="20000"/>
          </a:bodyPr>
          <a:lstStyle/>
          <a:p>
            <a:r>
              <a:rPr lang="en-US" dirty="0"/>
              <a:t>Lets suppose the two users involved in the transaction are Alice and Bob. Both have their corresponding R.S.A Key pairs as {PU(A),PR(A)} and {PU(B),PR(B)}. Let Alice be the sender and  Bob as the receiver.</a:t>
            </a:r>
          </a:p>
          <a:p>
            <a:r>
              <a:rPr lang="en-US" dirty="0"/>
              <a:t>Now, Alice holds </a:t>
            </a:r>
            <a:r>
              <a:rPr lang="en-US" b="1" dirty="0"/>
              <a:t>sensitive data PR(A)</a:t>
            </a:r>
            <a:r>
              <a:rPr lang="en-US" dirty="0"/>
              <a:t> ,which should never be disclosed for security reasons but at the same time we want Bob to realize that Alice has PR(A). Hence, PR(A) forms the pivot of our zero knowledge proof.</a:t>
            </a:r>
          </a:p>
          <a:p>
            <a:r>
              <a:rPr lang="en-US" dirty="0"/>
              <a:t>In our application, Each message (transaction) has an </a:t>
            </a:r>
            <a:r>
              <a:rPr lang="en-US" b="1" dirty="0"/>
              <a:t>additional parameter called vCipher </a:t>
            </a:r>
            <a:r>
              <a:rPr lang="en-US" dirty="0"/>
              <a:t>that </a:t>
            </a:r>
            <a:r>
              <a:rPr lang="en-US" b="1" dirty="0"/>
              <a:t>stores the string “VERIFY”.</a:t>
            </a:r>
          </a:p>
          <a:p>
            <a:r>
              <a:rPr lang="en-US" dirty="0"/>
              <a:t>It is assumed that both the users know that vCipher stores “VERIFY”.</a:t>
            </a:r>
          </a:p>
          <a:p>
            <a:r>
              <a:rPr lang="en-US" dirty="0"/>
              <a:t>Alice encrypts ( using R.S.A ) the message to be sent to Bob using PU(B). Let this encrypted message be </a:t>
            </a:r>
            <a:r>
              <a:rPr lang="en-US" b="1" dirty="0"/>
              <a:t>cipher 1</a:t>
            </a:r>
            <a:r>
              <a:rPr lang="en-US" dirty="0"/>
              <a:t>. This encryption ensures Confidentiality as this can be decrypted by only Bob using PR(B) (known only to him). But the issue arises with the Authentication aspect of the sender (Alice). Since, PU(B) is public information, even an attacker can send a message to Bob.</a:t>
            </a:r>
          </a:p>
          <a:p>
            <a:r>
              <a:rPr lang="en-US" dirty="0"/>
              <a:t> This is where we use our concept of Zero Knowledge Proof to verify the </a:t>
            </a:r>
            <a:r>
              <a:rPr lang="en-US" b="1" dirty="0"/>
              <a:t>Authenticity of the Sender </a:t>
            </a:r>
            <a:r>
              <a:rPr lang="en-US" dirty="0"/>
              <a:t>of the message (Alice in this case).</a:t>
            </a:r>
          </a:p>
          <a:p>
            <a:r>
              <a:rPr lang="en-US" dirty="0"/>
              <a:t>Now, Alice uses her sensitive data [PR(A)] on the string vCipher as a R.S.A key for encryption. Let this encrypted vCipher be </a:t>
            </a:r>
            <a:r>
              <a:rPr lang="en-US" b="1" dirty="0"/>
              <a:t>cipher 2</a:t>
            </a:r>
            <a:r>
              <a:rPr lang="en-US" dirty="0"/>
              <a:t>. The message is now sent to Bob (receiver) as cipher 1 and cipher 2.</a:t>
            </a:r>
          </a:p>
          <a:p>
            <a:r>
              <a:rPr lang="en-US" dirty="0"/>
              <a:t>Bob receives the message (explained above ,using cipher 1) but is not sure if the Sender (Alice) is a valid user.</a:t>
            </a:r>
          </a:p>
          <a:p>
            <a:r>
              <a:rPr lang="en-US" dirty="0"/>
              <a:t>Since Bob has access to the Public keys of all the users of the blockchain, he searches ( brute force) if, by ‘Decrypting’ cipher 2 using any of the Public keys, he gets a </a:t>
            </a:r>
            <a:r>
              <a:rPr lang="en-US" b="1" dirty="0"/>
              <a:t>string “VERIFY” (Acts as a validation string). </a:t>
            </a:r>
            <a:r>
              <a:rPr lang="en-US" dirty="0"/>
              <a:t>If Yes, then Bob can not only validate the Sender but also know his/her identity (using Public key). If No, then Bob knows that the message should be discarded as the Sender is not a valid user in the blockchain. In this case, since Alice is a valid user, Bob verifies it using PU(A).</a:t>
            </a:r>
          </a:p>
          <a:p>
            <a:r>
              <a:rPr lang="en-US" dirty="0"/>
              <a:t> Hence, without ever disclosing her(Alice) sensitive data [PR(A)] to Bob, Bob was able to ensure that she(Alice) knows it. This works because Alice could never be validated as an Authentic sender unless Bob(receiver) can confirms it.</a:t>
            </a:r>
          </a:p>
          <a:p>
            <a:endParaRPr lang="en-IN" dirty="0"/>
          </a:p>
        </p:txBody>
      </p:sp>
    </p:spTree>
    <p:extLst>
      <p:ext uri="{BB962C8B-B14F-4D97-AF65-F5344CB8AC3E}">
        <p14:creationId xmlns:p14="http://schemas.microsoft.com/office/powerpoint/2010/main" val="20557458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8834BB-AB08-489A-A256-D26358544FEA}"/>
              </a:ext>
            </a:extLst>
          </p:cNvPr>
          <p:cNvSpPr>
            <a:spLocks noGrp="1"/>
          </p:cNvSpPr>
          <p:nvPr>
            <p:ph type="title"/>
          </p:nvPr>
        </p:nvSpPr>
        <p:spPr>
          <a:xfrm>
            <a:off x="3304030" y="1168884"/>
            <a:ext cx="5583938" cy="506900"/>
          </a:xfrm>
        </p:spPr>
        <p:txBody>
          <a:bodyPr>
            <a:normAutofit fontScale="90000"/>
          </a:bodyPr>
          <a:lstStyle/>
          <a:p>
            <a:r>
              <a:rPr lang="en-IN" dirty="0"/>
              <a:t>Proof of the reasoning of z.k.p</a:t>
            </a:r>
          </a:p>
        </p:txBody>
      </p:sp>
      <p:sp>
        <p:nvSpPr>
          <p:cNvPr id="3" name="Content Placeholder 2">
            <a:extLst>
              <a:ext uri="{FF2B5EF4-FFF2-40B4-BE49-F238E27FC236}">
                <a16:creationId xmlns:a16="http://schemas.microsoft.com/office/drawing/2014/main" id="{33583BC7-DEA5-44C1-AD3E-BCBF76870122}"/>
              </a:ext>
            </a:extLst>
          </p:cNvPr>
          <p:cNvSpPr>
            <a:spLocks noGrp="1"/>
          </p:cNvSpPr>
          <p:nvPr>
            <p:ph idx="1"/>
          </p:nvPr>
        </p:nvSpPr>
        <p:spPr/>
        <p:txBody>
          <a:bodyPr>
            <a:normAutofit/>
          </a:bodyPr>
          <a:lstStyle/>
          <a:p>
            <a:r>
              <a:rPr lang="en-US" dirty="0"/>
              <a:t>vCipher is “VERIFY”, Sensitive data(x) is PR(A), n is the n contained in PU(A),PR(A)</a:t>
            </a:r>
          </a:p>
          <a:p>
            <a:r>
              <a:rPr lang="en-US" dirty="0"/>
              <a:t>At Alice’s end, cipher2 = (vCipher</a:t>
            </a:r>
            <a:r>
              <a:rPr lang="en-US" baseline="30000" dirty="0"/>
              <a:t>x</a:t>
            </a:r>
            <a:r>
              <a:rPr lang="en-US" dirty="0"/>
              <a:t>) mod n –&gt; Encryption </a:t>
            </a:r>
          </a:p>
          <a:p>
            <a:r>
              <a:rPr lang="en-US" dirty="0"/>
              <a:t>At Bob’s end, text =((cipher2)</a:t>
            </a:r>
            <a:r>
              <a:rPr lang="en-US" baseline="30000" dirty="0"/>
              <a:t>PU(A) </a:t>
            </a:r>
            <a:r>
              <a:rPr lang="en-US" dirty="0"/>
              <a:t>) mod n -&gt; Decryption</a:t>
            </a:r>
          </a:p>
          <a:p>
            <a:r>
              <a:rPr lang="en-US" dirty="0"/>
              <a:t>                                      = replacing the value  of cipher 2 from encryption</a:t>
            </a:r>
          </a:p>
          <a:p>
            <a:r>
              <a:rPr lang="en-US" dirty="0"/>
              <a:t>                                      = (vCipher</a:t>
            </a:r>
            <a:r>
              <a:rPr lang="en-US" baseline="30000" dirty="0"/>
              <a:t>x.PU(A)</a:t>
            </a:r>
            <a:r>
              <a:rPr lang="en-US" dirty="0"/>
              <a:t>)mod n</a:t>
            </a:r>
          </a:p>
          <a:p>
            <a:r>
              <a:rPr lang="en-US" dirty="0"/>
              <a:t>                                     = Using </a:t>
            </a:r>
            <a:r>
              <a:rPr lang="en-US" b="1" dirty="0"/>
              <a:t>Chinese Remainder Theorem</a:t>
            </a:r>
            <a:r>
              <a:rPr lang="en-US" dirty="0"/>
              <a:t>, one can show that the above eqn. is equal to,</a:t>
            </a:r>
          </a:p>
          <a:p>
            <a:r>
              <a:rPr lang="en-US" dirty="0"/>
              <a:t> 						   (vCipher</a:t>
            </a:r>
            <a:r>
              <a:rPr lang="en-US" baseline="30000" dirty="0"/>
              <a:t>x.PU(A)</a:t>
            </a:r>
            <a:r>
              <a:rPr lang="en-US" dirty="0"/>
              <a:t>) mod p and (vCipher</a:t>
            </a:r>
            <a:r>
              <a:rPr lang="en-US" baseline="30000" dirty="0"/>
              <a:t>x.PU(A)</a:t>
            </a:r>
            <a:r>
              <a:rPr lang="en-US" dirty="0"/>
              <a:t>) mod q</a:t>
            </a:r>
          </a:p>
          <a:p>
            <a:r>
              <a:rPr lang="en-US" dirty="0"/>
              <a:t>                                      = we have already proved that x and PU(A) are modular inverses of each other.</a:t>
            </a:r>
          </a:p>
          <a:p>
            <a:r>
              <a:rPr lang="en-US" dirty="0"/>
              <a:t>Hence, we get text as vCipher , whose value “VERIFY” is known to the receiver (Bob)</a:t>
            </a:r>
            <a:endParaRPr lang="en-IN" dirty="0"/>
          </a:p>
        </p:txBody>
      </p:sp>
    </p:spTree>
    <p:extLst>
      <p:ext uri="{BB962C8B-B14F-4D97-AF65-F5344CB8AC3E}">
        <p14:creationId xmlns:p14="http://schemas.microsoft.com/office/powerpoint/2010/main" val="21468270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F10D1-BAA1-493E-A37C-11E64267A5B8}"/>
              </a:ext>
            </a:extLst>
          </p:cNvPr>
          <p:cNvSpPr>
            <a:spLocks noGrp="1"/>
          </p:cNvSpPr>
          <p:nvPr>
            <p:ph type="title"/>
          </p:nvPr>
        </p:nvSpPr>
        <p:spPr>
          <a:xfrm>
            <a:off x="4017262" y="1102936"/>
            <a:ext cx="4157475" cy="619981"/>
          </a:xfrm>
        </p:spPr>
        <p:txBody>
          <a:bodyPr>
            <a:normAutofit/>
          </a:bodyPr>
          <a:lstStyle/>
          <a:p>
            <a:r>
              <a:rPr lang="en-IN" sz="3200" cap="none" dirty="0"/>
              <a:t>viewUser</a:t>
            </a:r>
            <a:r>
              <a:rPr lang="en-IN" sz="3200" dirty="0"/>
              <a:t>() / </a:t>
            </a:r>
            <a:r>
              <a:rPr lang="en-IN" sz="3200" cap="none" dirty="0"/>
              <a:t>getUsers</a:t>
            </a:r>
            <a:r>
              <a:rPr lang="en-IN" sz="3200" dirty="0"/>
              <a:t>()</a:t>
            </a:r>
          </a:p>
        </p:txBody>
      </p:sp>
      <p:sp>
        <p:nvSpPr>
          <p:cNvPr id="3" name="Content Placeholder 2">
            <a:extLst>
              <a:ext uri="{FF2B5EF4-FFF2-40B4-BE49-F238E27FC236}">
                <a16:creationId xmlns:a16="http://schemas.microsoft.com/office/drawing/2014/main" id="{40454CF5-B8A3-4B6C-BF46-37FB79B2F727}"/>
              </a:ext>
            </a:extLst>
          </p:cNvPr>
          <p:cNvSpPr>
            <a:spLocks noGrp="1"/>
          </p:cNvSpPr>
          <p:nvPr>
            <p:ph idx="1"/>
          </p:nvPr>
        </p:nvSpPr>
        <p:spPr>
          <a:xfrm>
            <a:off x="581193" y="2180496"/>
            <a:ext cx="3406345" cy="3678303"/>
          </a:xfrm>
        </p:spPr>
        <p:txBody>
          <a:bodyPr>
            <a:normAutofit fontScale="92500"/>
          </a:bodyPr>
          <a:lstStyle/>
          <a:p>
            <a:r>
              <a:rPr lang="en-IN" dirty="0"/>
              <a:t>It would </a:t>
            </a:r>
            <a:r>
              <a:rPr lang="en-IN" b="1" dirty="0"/>
              <a:t>display the contents of the block chain,</a:t>
            </a:r>
            <a:r>
              <a:rPr lang="en-IN" dirty="0"/>
              <a:t> if the person accessing the message is the intended receiver.</a:t>
            </a:r>
          </a:p>
          <a:p>
            <a:r>
              <a:rPr lang="en-IN" dirty="0"/>
              <a:t>We also use a function to display the blockchain on terminal.</a:t>
            </a:r>
          </a:p>
          <a:p>
            <a:r>
              <a:rPr lang="en-IN" dirty="0"/>
              <a:t>It basically starts from the last block of the blockchain and then </a:t>
            </a:r>
            <a:r>
              <a:rPr lang="en-IN" b="1" dirty="0"/>
              <a:t>traverses using the previous hash </a:t>
            </a:r>
            <a:r>
              <a:rPr lang="en-IN" dirty="0"/>
              <a:t>and checks the messages in the blocks for the corresponding messages of the user.</a:t>
            </a:r>
          </a:p>
        </p:txBody>
      </p:sp>
      <p:pic>
        <p:nvPicPr>
          <p:cNvPr id="4" name="Picture 3">
            <a:extLst>
              <a:ext uri="{FF2B5EF4-FFF2-40B4-BE49-F238E27FC236}">
                <a16:creationId xmlns:a16="http://schemas.microsoft.com/office/drawing/2014/main" id="{2C70A7D4-96D1-4829-BBC1-724D1B4DC1A3}"/>
              </a:ext>
            </a:extLst>
          </p:cNvPr>
          <p:cNvPicPr>
            <a:picLocks noChangeAspect="1"/>
          </p:cNvPicPr>
          <p:nvPr/>
        </p:nvPicPr>
        <p:blipFill rotWithShape="1">
          <a:blip r:embed="rId2"/>
          <a:srcRect l="7113" t="15670" r="33118" b="22200"/>
          <a:stretch/>
        </p:blipFill>
        <p:spPr>
          <a:xfrm>
            <a:off x="4440025" y="1894929"/>
            <a:ext cx="7286920" cy="4260915"/>
          </a:xfrm>
          <a:prstGeom prst="rect">
            <a:avLst/>
          </a:prstGeom>
        </p:spPr>
      </p:pic>
    </p:spTree>
    <p:extLst>
      <p:ext uri="{BB962C8B-B14F-4D97-AF65-F5344CB8AC3E}">
        <p14:creationId xmlns:p14="http://schemas.microsoft.com/office/powerpoint/2010/main" val="31876953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22D010-EF67-4E47-9FC2-0A5991485FCC}"/>
              </a:ext>
            </a:extLst>
          </p:cNvPr>
          <p:cNvSpPr>
            <a:spLocks noGrp="1"/>
          </p:cNvSpPr>
          <p:nvPr>
            <p:ph type="title"/>
          </p:nvPr>
        </p:nvSpPr>
        <p:spPr>
          <a:xfrm>
            <a:off x="4840600" y="1222328"/>
            <a:ext cx="2510800" cy="453551"/>
          </a:xfrm>
        </p:spPr>
        <p:txBody>
          <a:bodyPr>
            <a:normAutofit fontScale="90000"/>
          </a:bodyPr>
          <a:lstStyle/>
          <a:p>
            <a:r>
              <a:rPr lang="en-IN" dirty="0"/>
              <a:t>conclusion</a:t>
            </a:r>
          </a:p>
        </p:txBody>
      </p:sp>
      <p:sp>
        <p:nvSpPr>
          <p:cNvPr id="3" name="Content Placeholder 2">
            <a:extLst>
              <a:ext uri="{FF2B5EF4-FFF2-40B4-BE49-F238E27FC236}">
                <a16:creationId xmlns:a16="http://schemas.microsoft.com/office/drawing/2014/main" id="{C1C82CD0-470F-4ECF-9D15-B3CE4348F63F}"/>
              </a:ext>
            </a:extLst>
          </p:cNvPr>
          <p:cNvSpPr>
            <a:spLocks noGrp="1"/>
          </p:cNvSpPr>
          <p:nvPr>
            <p:ph idx="1"/>
          </p:nvPr>
        </p:nvSpPr>
        <p:spPr>
          <a:xfrm>
            <a:off x="694314" y="2297269"/>
            <a:ext cx="11029615" cy="3470093"/>
          </a:xfrm>
        </p:spPr>
        <p:txBody>
          <a:bodyPr>
            <a:normAutofit/>
          </a:bodyPr>
          <a:lstStyle/>
          <a:p>
            <a:pPr marL="0" indent="0">
              <a:buNone/>
            </a:pPr>
            <a:r>
              <a:rPr lang="en-IN" dirty="0"/>
              <a:t>We achieve the following goals through our application :</a:t>
            </a:r>
          </a:p>
          <a:p>
            <a:pPr lvl="1">
              <a:buFont typeface="Wingdings" panose="05000000000000000000" pitchFamily="2" charset="2"/>
              <a:buChar char="Ø"/>
            </a:pPr>
            <a:r>
              <a:rPr lang="en-IN" sz="2000" dirty="0"/>
              <a:t>Decentralized Chat Application</a:t>
            </a:r>
          </a:p>
          <a:p>
            <a:pPr lvl="1">
              <a:buFont typeface="Wingdings" panose="05000000000000000000" pitchFamily="2" charset="2"/>
              <a:buChar char="Ø"/>
            </a:pPr>
            <a:r>
              <a:rPr lang="en-IN" sz="2000" dirty="0"/>
              <a:t>Resistance to Brute Force, Timing and other Cryptanalytic Attacks.</a:t>
            </a:r>
          </a:p>
          <a:p>
            <a:pPr lvl="1">
              <a:buFont typeface="Wingdings" panose="05000000000000000000" pitchFamily="2" charset="2"/>
              <a:buChar char="Ø"/>
            </a:pPr>
            <a:r>
              <a:rPr lang="en-IN" sz="2000" dirty="0"/>
              <a:t>Distributed Ledger with all nodes.</a:t>
            </a:r>
          </a:p>
          <a:p>
            <a:pPr lvl="1">
              <a:buFont typeface="Wingdings" panose="05000000000000000000" pitchFamily="2" charset="2"/>
              <a:buChar char="Ø"/>
            </a:pPr>
            <a:r>
              <a:rPr lang="en-IN" sz="2000" dirty="0"/>
              <a:t>Mathematical Security.</a:t>
            </a:r>
          </a:p>
          <a:p>
            <a:pPr lvl="1">
              <a:buFont typeface="Wingdings" panose="05000000000000000000" pitchFamily="2" charset="2"/>
              <a:buChar char="Ø"/>
            </a:pPr>
            <a:r>
              <a:rPr lang="en-IN" sz="2000" dirty="0"/>
              <a:t>C.I.A triad (Confidentiality, Integrity and Availability)</a:t>
            </a:r>
          </a:p>
          <a:p>
            <a:pPr lvl="1">
              <a:buFont typeface="Wingdings" panose="05000000000000000000" pitchFamily="2" charset="2"/>
              <a:buChar char="Ø"/>
            </a:pPr>
            <a:r>
              <a:rPr lang="en-IN" sz="2000" dirty="0"/>
              <a:t>Consensus Protocol among the nodes.</a:t>
            </a:r>
          </a:p>
          <a:p>
            <a:pPr lvl="1">
              <a:buFont typeface="Wingdings" panose="05000000000000000000" pitchFamily="2" charset="2"/>
              <a:buChar char="Ø"/>
            </a:pPr>
            <a:endParaRPr lang="en-IN" dirty="0"/>
          </a:p>
        </p:txBody>
      </p:sp>
      <p:sp>
        <p:nvSpPr>
          <p:cNvPr id="4" name="TextBox 3">
            <a:extLst>
              <a:ext uri="{FF2B5EF4-FFF2-40B4-BE49-F238E27FC236}">
                <a16:creationId xmlns:a16="http://schemas.microsoft.com/office/drawing/2014/main" id="{81A65FD1-A7AD-43A9-84DE-0C572DC87CC4}"/>
              </a:ext>
            </a:extLst>
          </p:cNvPr>
          <p:cNvSpPr txBox="1"/>
          <p:nvPr/>
        </p:nvSpPr>
        <p:spPr>
          <a:xfrm>
            <a:off x="3346515" y="5542960"/>
            <a:ext cx="4242062" cy="861774"/>
          </a:xfrm>
          <a:prstGeom prst="rect">
            <a:avLst/>
          </a:prstGeom>
          <a:noFill/>
        </p:spPr>
        <p:txBody>
          <a:bodyPr wrap="square" rtlCol="0">
            <a:spAutoFit/>
          </a:bodyPr>
          <a:lstStyle/>
          <a:p>
            <a:pPr algn="ctr"/>
            <a:r>
              <a:rPr lang="en-IN" sz="5000" dirty="0">
                <a:latin typeface="Times New Roman" panose="02020603050405020304" pitchFamily="18" charset="0"/>
                <a:cs typeface="Times New Roman" panose="02020603050405020304" pitchFamily="18" charset="0"/>
              </a:rPr>
              <a:t>Thank You!</a:t>
            </a:r>
          </a:p>
        </p:txBody>
      </p:sp>
    </p:spTree>
    <p:extLst>
      <p:ext uri="{BB962C8B-B14F-4D97-AF65-F5344CB8AC3E}">
        <p14:creationId xmlns:p14="http://schemas.microsoft.com/office/powerpoint/2010/main" val="2517206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0FFD28-25F3-4FEC-859F-AEA0DEC1BE2D}"/>
              </a:ext>
            </a:extLst>
          </p:cNvPr>
          <p:cNvSpPr>
            <a:spLocks noGrp="1"/>
          </p:cNvSpPr>
          <p:nvPr>
            <p:ph type="title"/>
          </p:nvPr>
        </p:nvSpPr>
        <p:spPr>
          <a:xfrm>
            <a:off x="3948132" y="942638"/>
            <a:ext cx="4295735" cy="763891"/>
          </a:xfrm>
        </p:spPr>
        <p:txBody>
          <a:bodyPr/>
          <a:lstStyle/>
          <a:p>
            <a:r>
              <a:rPr lang="en-IN" sz="3200" dirty="0"/>
              <a:t>What the app does</a:t>
            </a:r>
            <a:r>
              <a:rPr lang="en-IN" dirty="0"/>
              <a:t>.</a:t>
            </a:r>
          </a:p>
        </p:txBody>
      </p:sp>
      <p:sp>
        <p:nvSpPr>
          <p:cNvPr id="3" name="Content Placeholder 2">
            <a:extLst>
              <a:ext uri="{FF2B5EF4-FFF2-40B4-BE49-F238E27FC236}">
                <a16:creationId xmlns:a16="http://schemas.microsoft.com/office/drawing/2014/main" id="{08A3E4A5-21CE-48CA-85F6-4900E7B50458}"/>
              </a:ext>
            </a:extLst>
          </p:cNvPr>
          <p:cNvSpPr>
            <a:spLocks noGrp="1"/>
          </p:cNvSpPr>
          <p:nvPr>
            <p:ph idx="1"/>
          </p:nvPr>
        </p:nvSpPr>
        <p:spPr>
          <a:xfrm>
            <a:off x="581193" y="1923069"/>
            <a:ext cx="11029615" cy="4152548"/>
          </a:xfrm>
        </p:spPr>
        <p:txBody>
          <a:bodyPr>
            <a:noAutofit/>
          </a:bodyPr>
          <a:lstStyle/>
          <a:p>
            <a:r>
              <a:rPr lang="en-IN" dirty="0"/>
              <a:t>Broadly and plainly, the application allows two users on the same network to </a:t>
            </a:r>
            <a:r>
              <a:rPr lang="en-IN" b="1" dirty="0"/>
              <a:t>chat with each other,</a:t>
            </a:r>
            <a:r>
              <a:rPr lang="en-IN" dirty="0"/>
              <a:t> all one needs to know is the other person’s IP Address. The user can either be a </a:t>
            </a:r>
            <a:r>
              <a:rPr lang="en-IN" b="1" dirty="0"/>
              <a:t>simple user</a:t>
            </a:r>
            <a:r>
              <a:rPr lang="en-IN" dirty="0"/>
              <a:t>, or a </a:t>
            </a:r>
            <a:r>
              <a:rPr lang="en-IN" b="1" dirty="0"/>
              <a:t>miner</a:t>
            </a:r>
            <a:r>
              <a:rPr lang="en-IN" dirty="0"/>
              <a:t>. </a:t>
            </a:r>
            <a:r>
              <a:rPr lang="en-IN" b="1" dirty="0"/>
              <a:t>Every miner is a user</a:t>
            </a:r>
            <a:r>
              <a:rPr lang="en-IN" dirty="0"/>
              <a:t>. Whenever a message is sent to the receiver, it is first encrypted using the receiver’s public key and then broadcasted across the network, i.e. everyone on the network would receive this message, including the miner. But note that only the intended user would be able to decode it.</a:t>
            </a:r>
          </a:p>
          <a:p>
            <a:r>
              <a:rPr lang="en-IN" dirty="0"/>
              <a:t> As soon as a miner gets a message (which would be encrypted), he would mine the corresponding block and broadcast it to everyone. All the users on the network would receive this block, match whether it’s previous hash is same as the last block on the blockchain’s current hash, and if it is, they would add it. Hence, even if there are multiple miners, only a single block would be added because as soon as a block is added, the last hash gets updated.</a:t>
            </a:r>
          </a:p>
          <a:p>
            <a:r>
              <a:rPr lang="en-IN" dirty="0"/>
              <a:t>Finally, </a:t>
            </a:r>
            <a:r>
              <a:rPr lang="en-IN" b="1" dirty="0"/>
              <a:t>users can view their received messages </a:t>
            </a:r>
            <a:r>
              <a:rPr lang="en-IN" dirty="0"/>
              <a:t>from the blockchain. Note that they would not be able to see other user’s messages as they would need their private key to decode it.</a:t>
            </a:r>
          </a:p>
        </p:txBody>
      </p:sp>
    </p:spTree>
    <p:extLst>
      <p:ext uri="{BB962C8B-B14F-4D97-AF65-F5344CB8AC3E}">
        <p14:creationId xmlns:p14="http://schemas.microsoft.com/office/powerpoint/2010/main" val="33877021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1465B-F0D2-44DF-9CB8-BA7E9FB66A46}"/>
              </a:ext>
            </a:extLst>
          </p:cNvPr>
          <p:cNvSpPr>
            <a:spLocks noGrp="1"/>
          </p:cNvSpPr>
          <p:nvPr>
            <p:ph type="title"/>
          </p:nvPr>
        </p:nvSpPr>
        <p:spPr>
          <a:xfrm>
            <a:off x="4317412" y="1074655"/>
            <a:ext cx="3557175" cy="639851"/>
          </a:xfrm>
        </p:spPr>
        <p:txBody>
          <a:bodyPr>
            <a:normAutofit/>
          </a:bodyPr>
          <a:lstStyle/>
          <a:p>
            <a:r>
              <a:rPr lang="en-IN" sz="3200" dirty="0"/>
              <a:t>What the app is.</a:t>
            </a:r>
          </a:p>
        </p:txBody>
      </p:sp>
      <p:sp>
        <p:nvSpPr>
          <p:cNvPr id="3" name="Content Placeholder 2">
            <a:extLst>
              <a:ext uri="{FF2B5EF4-FFF2-40B4-BE49-F238E27FC236}">
                <a16:creationId xmlns:a16="http://schemas.microsoft.com/office/drawing/2014/main" id="{5975CB0C-EAA9-4FA7-BFDB-346988A3D5BA}"/>
              </a:ext>
            </a:extLst>
          </p:cNvPr>
          <p:cNvSpPr>
            <a:spLocks noGrp="1"/>
          </p:cNvSpPr>
          <p:nvPr>
            <p:ph idx="1"/>
          </p:nvPr>
        </p:nvSpPr>
        <p:spPr>
          <a:xfrm>
            <a:off x="581192" y="1826442"/>
            <a:ext cx="6979105" cy="5031557"/>
          </a:xfrm>
        </p:spPr>
        <p:txBody>
          <a:bodyPr>
            <a:normAutofit/>
          </a:bodyPr>
          <a:lstStyle/>
          <a:p>
            <a:r>
              <a:rPr lang="en-IN" dirty="0"/>
              <a:t>The app is developed on </a:t>
            </a:r>
            <a:r>
              <a:rPr lang="en-IN" b="1" dirty="0"/>
              <a:t>Java, through Swing GUI</a:t>
            </a:r>
            <a:r>
              <a:rPr lang="en-IN" dirty="0"/>
              <a:t>.</a:t>
            </a:r>
          </a:p>
          <a:p>
            <a:r>
              <a:rPr lang="en-IN" b="1" dirty="0"/>
              <a:t>R.S.A Algorithm </a:t>
            </a:r>
            <a:r>
              <a:rPr lang="en-IN" dirty="0"/>
              <a:t>has been used for </a:t>
            </a:r>
            <a:r>
              <a:rPr lang="en-IN" b="1" dirty="0"/>
              <a:t>Key generation, Encryption and Decryption.</a:t>
            </a:r>
          </a:p>
          <a:p>
            <a:r>
              <a:rPr lang="en-IN" dirty="0"/>
              <a:t>To transfer messages over network, we use </a:t>
            </a:r>
            <a:r>
              <a:rPr lang="en-IN" b="1" dirty="0"/>
              <a:t>User Datagram Protocol </a:t>
            </a:r>
            <a:r>
              <a:rPr lang="en-IN" dirty="0"/>
              <a:t>(UDP) instead of  TCP/IP, as that would require having a server, which is very much against what we intend to do. We wanted a </a:t>
            </a:r>
            <a:r>
              <a:rPr lang="en-IN" b="1" dirty="0"/>
              <a:t>Server-less platform </a:t>
            </a:r>
            <a:r>
              <a:rPr lang="en-IN" dirty="0"/>
              <a:t>and it is for this reason we sought out to use the blockchain.</a:t>
            </a:r>
          </a:p>
          <a:p>
            <a:r>
              <a:rPr lang="en-IN" dirty="0"/>
              <a:t>The app demonstrates the use of concepts like </a:t>
            </a:r>
            <a:r>
              <a:rPr lang="en-IN" b="1" dirty="0"/>
              <a:t>Public Key Cryptography, Modular Arithmetic, Hash Functions</a:t>
            </a:r>
            <a:r>
              <a:rPr lang="en-IN" dirty="0"/>
              <a:t>, and </a:t>
            </a:r>
            <a:r>
              <a:rPr lang="en-IN" b="1" dirty="0"/>
              <a:t>Distributed Ledgers</a:t>
            </a:r>
            <a:r>
              <a:rPr lang="en-IN" dirty="0"/>
              <a:t> in a </a:t>
            </a:r>
            <a:r>
              <a:rPr lang="en-IN" b="1" dirty="0"/>
              <a:t>decentralized</a:t>
            </a:r>
            <a:r>
              <a:rPr lang="en-IN" dirty="0"/>
              <a:t> environment. </a:t>
            </a:r>
          </a:p>
          <a:p>
            <a:pPr marL="0" indent="0">
              <a:buNone/>
            </a:pPr>
            <a:endParaRPr lang="en-IN" dirty="0"/>
          </a:p>
        </p:txBody>
      </p:sp>
      <p:pic>
        <p:nvPicPr>
          <p:cNvPr id="4" name="Picture 3">
            <a:extLst>
              <a:ext uri="{FF2B5EF4-FFF2-40B4-BE49-F238E27FC236}">
                <a16:creationId xmlns:a16="http://schemas.microsoft.com/office/drawing/2014/main" id="{893D7AC9-6F8C-40D3-A022-41579FFE66E4}"/>
              </a:ext>
            </a:extLst>
          </p:cNvPr>
          <p:cNvPicPr>
            <a:picLocks noChangeAspect="1"/>
          </p:cNvPicPr>
          <p:nvPr/>
        </p:nvPicPr>
        <p:blipFill rotWithShape="1">
          <a:blip r:embed="rId2"/>
          <a:srcRect l="4768" t="6735" r="65361" b="45018"/>
          <a:stretch/>
        </p:blipFill>
        <p:spPr>
          <a:xfrm>
            <a:off x="7560297" y="1826443"/>
            <a:ext cx="4260915" cy="3871084"/>
          </a:xfrm>
          <a:prstGeom prst="rect">
            <a:avLst/>
          </a:prstGeom>
        </p:spPr>
      </p:pic>
    </p:spTree>
    <p:extLst>
      <p:ext uri="{BB962C8B-B14F-4D97-AF65-F5344CB8AC3E}">
        <p14:creationId xmlns:p14="http://schemas.microsoft.com/office/powerpoint/2010/main" val="42642947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A14071-9034-4E5E-9065-4A38C3E05B8A}"/>
              </a:ext>
            </a:extLst>
          </p:cNvPr>
          <p:cNvSpPr>
            <a:spLocks noGrp="1"/>
          </p:cNvSpPr>
          <p:nvPr>
            <p:ph type="title"/>
          </p:nvPr>
        </p:nvSpPr>
        <p:spPr>
          <a:xfrm>
            <a:off x="5079347" y="1065229"/>
            <a:ext cx="2033303" cy="627260"/>
          </a:xfrm>
        </p:spPr>
        <p:txBody>
          <a:bodyPr/>
          <a:lstStyle/>
          <a:p>
            <a:r>
              <a:rPr lang="en-IN" sz="3200" dirty="0"/>
              <a:t>Classes</a:t>
            </a:r>
            <a:r>
              <a:rPr lang="en-IN" dirty="0"/>
              <a:t> </a:t>
            </a:r>
          </a:p>
        </p:txBody>
      </p:sp>
      <p:sp>
        <p:nvSpPr>
          <p:cNvPr id="3" name="Content Placeholder 2">
            <a:extLst>
              <a:ext uri="{FF2B5EF4-FFF2-40B4-BE49-F238E27FC236}">
                <a16:creationId xmlns:a16="http://schemas.microsoft.com/office/drawing/2014/main" id="{3A599BD7-BCA8-4EB0-BD9F-22AA6B374056}"/>
              </a:ext>
            </a:extLst>
          </p:cNvPr>
          <p:cNvSpPr>
            <a:spLocks noGrp="1"/>
          </p:cNvSpPr>
          <p:nvPr>
            <p:ph idx="1"/>
          </p:nvPr>
        </p:nvSpPr>
        <p:spPr>
          <a:xfrm>
            <a:off x="581192" y="2585849"/>
            <a:ext cx="11029615" cy="3678303"/>
          </a:xfrm>
        </p:spPr>
        <p:txBody>
          <a:bodyPr>
            <a:normAutofit fontScale="92500" lnSpcReduction="20000"/>
          </a:bodyPr>
          <a:lstStyle/>
          <a:p>
            <a:r>
              <a:rPr lang="en-IN" dirty="0"/>
              <a:t>There are total 9 classes we made and used:</a:t>
            </a:r>
          </a:p>
          <a:p>
            <a:pPr marL="666900" lvl="1" indent="-342900">
              <a:buFont typeface="+mj-lt"/>
              <a:buAutoNum type="arabicPeriod"/>
            </a:pPr>
            <a:r>
              <a:rPr lang="en-IN" b="1" dirty="0"/>
              <a:t>Message: </a:t>
            </a:r>
            <a:r>
              <a:rPr lang="en-IN" dirty="0"/>
              <a:t>Holds the receiver, sender, encrypted message and a constant string “VERIFY” to verify transaction (discussed later).</a:t>
            </a:r>
          </a:p>
          <a:p>
            <a:pPr marL="666900" lvl="1" indent="-342900">
              <a:buFont typeface="+mj-lt"/>
              <a:buAutoNum type="arabicPeriod"/>
            </a:pPr>
            <a:r>
              <a:rPr lang="en-IN" b="1" dirty="0"/>
              <a:t>User</a:t>
            </a:r>
            <a:r>
              <a:rPr lang="en-IN" dirty="0"/>
              <a:t>: Every user has two attributes public key (an object of class PublicKey) and a username and his/her IP Address.</a:t>
            </a:r>
          </a:p>
          <a:p>
            <a:pPr marL="666900" lvl="1" indent="-342900">
              <a:buFont typeface="+mj-lt"/>
              <a:buAutoNum type="arabicPeriod"/>
            </a:pPr>
            <a:r>
              <a:rPr lang="en-IN" b="1" dirty="0"/>
              <a:t>MyUser extends User</a:t>
            </a:r>
            <a:r>
              <a:rPr lang="en-IN" dirty="0"/>
              <a:t>:  The current user. Has attributes for sockets and datagrams, a private key (an object of class Private Key), an object otherUser of class User and a linked list of Blocks (see 5).</a:t>
            </a:r>
          </a:p>
          <a:p>
            <a:pPr marL="666900" lvl="1" indent="-342900">
              <a:buFont typeface="+mj-lt"/>
              <a:buAutoNum type="arabicPeriod"/>
            </a:pPr>
            <a:r>
              <a:rPr lang="en-IN" b="1" dirty="0"/>
              <a:t>Miner extends MyUser</a:t>
            </a:r>
            <a:r>
              <a:rPr lang="en-IN" dirty="0"/>
              <a:t>. : Every miner is a user. Overrides the send and receive methods of MyUser to mine and broadcast blocks.</a:t>
            </a:r>
          </a:p>
          <a:p>
            <a:pPr marL="666900" lvl="1" indent="-342900">
              <a:buFont typeface="+mj-lt"/>
              <a:buAutoNum type="arabicPeriod"/>
            </a:pPr>
            <a:r>
              <a:rPr lang="en-IN" b="1" dirty="0"/>
              <a:t>Block:  </a:t>
            </a:r>
            <a:r>
              <a:rPr lang="en-IN" dirty="0"/>
              <a:t>Building blocks of a blockchain. For simplicity the number of transactions per block is limited to 1.</a:t>
            </a:r>
          </a:p>
          <a:p>
            <a:pPr marL="666900" lvl="1" indent="-342900">
              <a:buFont typeface="+mj-lt"/>
              <a:buAutoNum type="arabicPeriod"/>
            </a:pPr>
            <a:r>
              <a:rPr lang="en-IN" b="1" dirty="0"/>
              <a:t>StringUtil – </a:t>
            </a:r>
            <a:r>
              <a:rPr lang="en-IN" dirty="0"/>
              <a:t>Used for implementing SHA256 i,e. Hash functions.</a:t>
            </a:r>
            <a:endParaRPr lang="en-IN" b="1" dirty="0"/>
          </a:p>
          <a:p>
            <a:pPr marL="666900" lvl="1" indent="-342900">
              <a:buFont typeface="+mj-lt"/>
              <a:buAutoNum type="arabicPeriod"/>
            </a:pPr>
            <a:r>
              <a:rPr lang="en-IN" b="1" dirty="0"/>
              <a:t>TheChatApp – </a:t>
            </a:r>
            <a:r>
              <a:rPr lang="en-IN" dirty="0"/>
              <a:t> Implements the GUI interface for the user.</a:t>
            </a:r>
            <a:endParaRPr lang="en-IN" b="1" dirty="0"/>
          </a:p>
          <a:p>
            <a:pPr marL="666900" lvl="1" indent="-342900">
              <a:buFont typeface="+mj-lt"/>
              <a:buAutoNum type="arabicPeriod"/>
            </a:pPr>
            <a:r>
              <a:rPr lang="en-IN" b="1" dirty="0"/>
              <a:t>ChatArea – </a:t>
            </a:r>
            <a:r>
              <a:rPr lang="en-IN" dirty="0"/>
              <a:t>Keeps track of the live chat between the users.</a:t>
            </a:r>
            <a:endParaRPr lang="en-IN" b="1" dirty="0"/>
          </a:p>
          <a:p>
            <a:pPr marL="666900" lvl="1" indent="-342900">
              <a:buFont typeface="+mj-lt"/>
              <a:buAutoNum type="arabicPeriod"/>
            </a:pPr>
            <a:r>
              <a:rPr lang="en-IN" b="1" dirty="0"/>
              <a:t>SerializeObjects – </a:t>
            </a:r>
            <a:r>
              <a:rPr lang="en-IN" dirty="0"/>
              <a:t>Used to convert a string to a byte stream and vice-versa, facilitating transfer over the network.</a:t>
            </a:r>
            <a:r>
              <a:rPr lang="en-IN" b="1" dirty="0"/>
              <a:t>	</a:t>
            </a:r>
          </a:p>
          <a:p>
            <a:pPr marL="324000" lvl="1" indent="0">
              <a:buNone/>
            </a:pPr>
            <a:endParaRPr lang="en-IN" dirty="0"/>
          </a:p>
          <a:p>
            <a:pPr marL="324000" lvl="1" indent="0">
              <a:buNone/>
            </a:pPr>
            <a:endParaRPr lang="en-IN" dirty="0"/>
          </a:p>
        </p:txBody>
      </p:sp>
    </p:spTree>
    <p:extLst>
      <p:ext uri="{BB962C8B-B14F-4D97-AF65-F5344CB8AC3E}">
        <p14:creationId xmlns:p14="http://schemas.microsoft.com/office/powerpoint/2010/main" val="6026468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961745-6A5F-4C34-BE07-57A4DA1E351E}"/>
              </a:ext>
            </a:extLst>
          </p:cNvPr>
          <p:cNvSpPr>
            <a:spLocks noGrp="1"/>
          </p:cNvSpPr>
          <p:nvPr>
            <p:ph type="title"/>
          </p:nvPr>
        </p:nvSpPr>
        <p:spPr>
          <a:xfrm>
            <a:off x="4703460" y="1115263"/>
            <a:ext cx="2633348" cy="619545"/>
          </a:xfrm>
        </p:spPr>
        <p:txBody>
          <a:bodyPr/>
          <a:lstStyle/>
          <a:p>
            <a:r>
              <a:rPr lang="en-IN" sz="3200" dirty="0"/>
              <a:t>M</a:t>
            </a:r>
            <a:r>
              <a:rPr lang="en-IN" sz="3200" cap="none" dirty="0"/>
              <a:t>y</a:t>
            </a:r>
            <a:r>
              <a:rPr lang="en-IN" sz="3200" dirty="0"/>
              <a:t>u</a:t>
            </a:r>
            <a:r>
              <a:rPr lang="en-IN" sz="3200" cap="none" dirty="0"/>
              <a:t>ser</a:t>
            </a:r>
            <a:r>
              <a:rPr lang="en-IN" dirty="0"/>
              <a:t> class</a:t>
            </a:r>
          </a:p>
        </p:txBody>
      </p:sp>
      <p:sp>
        <p:nvSpPr>
          <p:cNvPr id="3" name="Content Placeholder 2">
            <a:extLst>
              <a:ext uri="{FF2B5EF4-FFF2-40B4-BE49-F238E27FC236}">
                <a16:creationId xmlns:a16="http://schemas.microsoft.com/office/drawing/2014/main" id="{6D845B4A-B340-4615-81DA-A056A762CBDF}"/>
              </a:ext>
            </a:extLst>
          </p:cNvPr>
          <p:cNvSpPr>
            <a:spLocks noGrp="1"/>
          </p:cNvSpPr>
          <p:nvPr>
            <p:ph idx="1"/>
          </p:nvPr>
        </p:nvSpPr>
        <p:spPr>
          <a:xfrm>
            <a:off x="581193" y="2180496"/>
            <a:ext cx="4971196" cy="3678303"/>
          </a:xfrm>
        </p:spPr>
        <p:txBody>
          <a:bodyPr/>
          <a:lstStyle/>
          <a:p>
            <a:r>
              <a:rPr lang="en-IN" dirty="0"/>
              <a:t>When the button “Create User” is clicked, an object of  “MyUser” type is created. Sockets objects are created, an object “otherUser” is initialized with target IP address and a new blockchain is initiated.  His RSA private key and public key are also generated.</a:t>
            </a:r>
          </a:p>
        </p:txBody>
      </p:sp>
      <p:pic>
        <p:nvPicPr>
          <p:cNvPr id="4" name="Picture 3">
            <a:extLst>
              <a:ext uri="{FF2B5EF4-FFF2-40B4-BE49-F238E27FC236}">
                <a16:creationId xmlns:a16="http://schemas.microsoft.com/office/drawing/2014/main" id="{2F073107-D8E2-43A7-99D2-32B1517D8387}"/>
              </a:ext>
            </a:extLst>
          </p:cNvPr>
          <p:cNvPicPr>
            <a:picLocks noChangeAspect="1"/>
          </p:cNvPicPr>
          <p:nvPr/>
        </p:nvPicPr>
        <p:blipFill rotWithShape="1">
          <a:blip r:embed="rId2"/>
          <a:srcRect l="61778" t="51320" r="30645" b="44467"/>
          <a:stretch/>
        </p:blipFill>
        <p:spPr>
          <a:xfrm>
            <a:off x="2630078" y="3109960"/>
            <a:ext cx="1416586" cy="443059"/>
          </a:xfrm>
          <a:prstGeom prst="rect">
            <a:avLst/>
          </a:prstGeom>
        </p:spPr>
      </p:pic>
      <p:pic>
        <p:nvPicPr>
          <p:cNvPr id="5" name="Picture 4">
            <a:extLst>
              <a:ext uri="{FF2B5EF4-FFF2-40B4-BE49-F238E27FC236}">
                <a16:creationId xmlns:a16="http://schemas.microsoft.com/office/drawing/2014/main" id="{73DD2B75-AC4F-4F80-990D-A5072F1D2706}"/>
              </a:ext>
            </a:extLst>
          </p:cNvPr>
          <p:cNvPicPr>
            <a:picLocks noChangeAspect="1"/>
          </p:cNvPicPr>
          <p:nvPr/>
        </p:nvPicPr>
        <p:blipFill rotWithShape="1">
          <a:blip r:embed="rId3"/>
          <a:srcRect l="4767" t="9209" r="45644" b="18488"/>
          <a:stretch/>
        </p:blipFill>
        <p:spPr>
          <a:xfrm>
            <a:off x="6020134" y="2003435"/>
            <a:ext cx="5706486" cy="4680169"/>
          </a:xfrm>
          <a:prstGeom prst="rect">
            <a:avLst/>
          </a:prstGeom>
        </p:spPr>
      </p:pic>
    </p:spTree>
    <p:extLst>
      <p:ext uri="{BB962C8B-B14F-4D97-AF65-F5344CB8AC3E}">
        <p14:creationId xmlns:p14="http://schemas.microsoft.com/office/powerpoint/2010/main" val="25217837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F8A852-4B32-4E51-9F42-9D6EEA202191}"/>
              </a:ext>
            </a:extLst>
          </p:cNvPr>
          <p:cNvSpPr>
            <a:spLocks noGrp="1"/>
          </p:cNvSpPr>
          <p:nvPr>
            <p:ph type="title"/>
          </p:nvPr>
        </p:nvSpPr>
        <p:spPr>
          <a:xfrm>
            <a:off x="4797846" y="1199512"/>
            <a:ext cx="2596307" cy="506900"/>
          </a:xfrm>
        </p:spPr>
        <p:txBody>
          <a:bodyPr>
            <a:normAutofit fontScale="90000"/>
          </a:bodyPr>
          <a:lstStyle/>
          <a:p>
            <a:r>
              <a:rPr lang="en-IN" sz="3200" dirty="0"/>
              <a:t>M</a:t>
            </a:r>
            <a:r>
              <a:rPr lang="en-IN" sz="3200" cap="none" dirty="0"/>
              <a:t>y</a:t>
            </a:r>
            <a:r>
              <a:rPr lang="en-IN" sz="3200" dirty="0"/>
              <a:t>u</a:t>
            </a:r>
            <a:r>
              <a:rPr lang="en-IN" sz="3200" cap="none" dirty="0"/>
              <a:t>ser</a:t>
            </a:r>
            <a:r>
              <a:rPr lang="en-IN" dirty="0"/>
              <a:t> </a:t>
            </a:r>
            <a:r>
              <a:rPr lang="en-IN" sz="3100" dirty="0"/>
              <a:t>class</a:t>
            </a:r>
            <a:endParaRPr lang="en-IN" dirty="0"/>
          </a:p>
        </p:txBody>
      </p:sp>
      <p:sp>
        <p:nvSpPr>
          <p:cNvPr id="3" name="Content Placeholder 2">
            <a:extLst>
              <a:ext uri="{FF2B5EF4-FFF2-40B4-BE49-F238E27FC236}">
                <a16:creationId xmlns:a16="http://schemas.microsoft.com/office/drawing/2014/main" id="{6AA79FC4-A3F3-424D-A11A-B34CAAB98A62}"/>
              </a:ext>
            </a:extLst>
          </p:cNvPr>
          <p:cNvSpPr>
            <a:spLocks noGrp="1"/>
          </p:cNvSpPr>
          <p:nvPr>
            <p:ph idx="1"/>
          </p:nvPr>
        </p:nvSpPr>
        <p:spPr>
          <a:xfrm>
            <a:off x="321952" y="1076963"/>
            <a:ext cx="5164448" cy="3678303"/>
          </a:xfrm>
        </p:spPr>
        <p:txBody>
          <a:bodyPr/>
          <a:lstStyle/>
          <a:p>
            <a:r>
              <a:rPr lang="en-IN" dirty="0"/>
              <a:t>On clicking the Generate Keys button, the current user starts a new thread (t1)  and sends his PUBLIC key and name to the other user, and receives the same. This new thread would always be up and running to receive messages.</a:t>
            </a:r>
          </a:p>
        </p:txBody>
      </p:sp>
      <p:pic>
        <p:nvPicPr>
          <p:cNvPr id="4" name="Picture 3">
            <a:extLst>
              <a:ext uri="{FF2B5EF4-FFF2-40B4-BE49-F238E27FC236}">
                <a16:creationId xmlns:a16="http://schemas.microsoft.com/office/drawing/2014/main" id="{9E54B9D9-9146-405D-A67F-91011E34AEF8}"/>
              </a:ext>
            </a:extLst>
          </p:cNvPr>
          <p:cNvPicPr>
            <a:picLocks noChangeAspect="1"/>
          </p:cNvPicPr>
          <p:nvPr/>
        </p:nvPicPr>
        <p:blipFill rotWithShape="1">
          <a:blip r:embed="rId2"/>
          <a:srcRect l="70052" t="51271" r="23298" b="45017"/>
          <a:stretch/>
        </p:blipFill>
        <p:spPr>
          <a:xfrm>
            <a:off x="2126463" y="2106030"/>
            <a:ext cx="1423449" cy="446897"/>
          </a:xfrm>
          <a:prstGeom prst="rect">
            <a:avLst/>
          </a:prstGeom>
        </p:spPr>
      </p:pic>
      <p:pic>
        <p:nvPicPr>
          <p:cNvPr id="5" name="Picture 4">
            <a:extLst>
              <a:ext uri="{FF2B5EF4-FFF2-40B4-BE49-F238E27FC236}">
                <a16:creationId xmlns:a16="http://schemas.microsoft.com/office/drawing/2014/main" id="{981970BB-5707-4DCD-89FA-77786DDC2CA0}"/>
              </a:ext>
            </a:extLst>
          </p:cNvPr>
          <p:cNvPicPr>
            <a:picLocks noChangeAspect="1"/>
          </p:cNvPicPr>
          <p:nvPr/>
        </p:nvPicPr>
        <p:blipFill rotWithShape="1">
          <a:blip r:embed="rId3"/>
          <a:srcRect l="7576" t="17182" r="36843" b="36907"/>
          <a:stretch/>
        </p:blipFill>
        <p:spPr>
          <a:xfrm>
            <a:off x="651890" y="4305073"/>
            <a:ext cx="4982263" cy="2314965"/>
          </a:xfrm>
          <a:prstGeom prst="rect">
            <a:avLst/>
          </a:prstGeom>
        </p:spPr>
      </p:pic>
      <p:pic>
        <p:nvPicPr>
          <p:cNvPr id="7" name="Picture 6">
            <a:extLst>
              <a:ext uri="{FF2B5EF4-FFF2-40B4-BE49-F238E27FC236}">
                <a16:creationId xmlns:a16="http://schemas.microsoft.com/office/drawing/2014/main" id="{930A5441-B80F-43F7-B673-9BC925226B4C}"/>
              </a:ext>
            </a:extLst>
          </p:cNvPr>
          <p:cNvPicPr>
            <a:picLocks noChangeAspect="1"/>
          </p:cNvPicPr>
          <p:nvPr/>
        </p:nvPicPr>
        <p:blipFill rotWithShape="1">
          <a:blip r:embed="rId4"/>
          <a:srcRect l="7577" t="9072" r="36843" b="10239"/>
          <a:stretch/>
        </p:blipFill>
        <p:spPr>
          <a:xfrm>
            <a:off x="5891811" y="1867314"/>
            <a:ext cx="5819987" cy="4752724"/>
          </a:xfrm>
          <a:prstGeom prst="rect">
            <a:avLst/>
          </a:prstGeom>
        </p:spPr>
      </p:pic>
    </p:spTree>
    <p:extLst>
      <p:ext uri="{BB962C8B-B14F-4D97-AF65-F5344CB8AC3E}">
        <p14:creationId xmlns:p14="http://schemas.microsoft.com/office/powerpoint/2010/main" val="15861397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572929-D097-464C-8F98-7154EF31998D}"/>
              </a:ext>
            </a:extLst>
          </p:cNvPr>
          <p:cNvSpPr>
            <a:spLocks noGrp="1"/>
          </p:cNvSpPr>
          <p:nvPr>
            <p:ph type="title"/>
          </p:nvPr>
        </p:nvSpPr>
        <p:spPr>
          <a:xfrm>
            <a:off x="4999094" y="1181234"/>
            <a:ext cx="2457509" cy="515345"/>
          </a:xfrm>
        </p:spPr>
        <p:txBody>
          <a:bodyPr>
            <a:noAutofit/>
          </a:bodyPr>
          <a:lstStyle/>
          <a:p>
            <a:r>
              <a:rPr lang="en-IN" sz="3200" dirty="0"/>
              <a:t>M</a:t>
            </a:r>
            <a:r>
              <a:rPr lang="en-IN" sz="3200" cap="none" dirty="0"/>
              <a:t>iner</a:t>
            </a:r>
            <a:r>
              <a:rPr lang="en-IN" dirty="0"/>
              <a:t> class</a:t>
            </a:r>
          </a:p>
        </p:txBody>
      </p:sp>
      <p:sp>
        <p:nvSpPr>
          <p:cNvPr id="3" name="Content Placeholder 2">
            <a:extLst>
              <a:ext uri="{FF2B5EF4-FFF2-40B4-BE49-F238E27FC236}">
                <a16:creationId xmlns:a16="http://schemas.microsoft.com/office/drawing/2014/main" id="{1259D53B-E5E9-4DEE-AE34-AF28FC4995A2}"/>
              </a:ext>
            </a:extLst>
          </p:cNvPr>
          <p:cNvSpPr>
            <a:spLocks noGrp="1"/>
          </p:cNvSpPr>
          <p:nvPr>
            <p:ph idx="1"/>
          </p:nvPr>
        </p:nvSpPr>
        <p:spPr>
          <a:xfrm>
            <a:off x="581191" y="1954253"/>
            <a:ext cx="5414255" cy="2620651"/>
          </a:xfrm>
        </p:spPr>
        <p:txBody>
          <a:bodyPr>
            <a:normAutofit/>
          </a:bodyPr>
          <a:lstStyle/>
          <a:p>
            <a:r>
              <a:rPr lang="en-IN" dirty="0"/>
              <a:t>If the checkbox Miner Mode is selected, then the user created is a miner. A miner inherits the properties of MyUser, and overrides the send and receive functions of MyUser to mine a block whenever a message is sent or received. Once a block is created, it would be broadcasted to all the users. The option “Mining difficulty” determines how many initial zeroes would be there in the hash (discussed later)</a:t>
            </a:r>
          </a:p>
        </p:txBody>
      </p:sp>
      <p:pic>
        <p:nvPicPr>
          <p:cNvPr id="4" name="Picture 3">
            <a:extLst>
              <a:ext uri="{FF2B5EF4-FFF2-40B4-BE49-F238E27FC236}">
                <a16:creationId xmlns:a16="http://schemas.microsoft.com/office/drawing/2014/main" id="{7FCB16A5-2A9F-44F6-9C28-88EEAA2BAD14}"/>
              </a:ext>
            </a:extLst>
          </p:cNvPr>
          <p:cNvPicPr>
            <a:picLocks noChangeAspect="1"/>
          </p:cNvPicPr>
          <p:nvPr/>
        </p:nvPicPr>
        <p:blipFill rotWithShape="1">
          <a:blip r:embed="rId2"/>
          <a:srcRect l="10129" t="17044" r="47268" b="44742"/>
          <a:stretch/>
        </p:blipFill>
        <p:spPr>
          <a:xfrm>
            <a:off x="6529759" y="1954252"/>
            <a:ext cx="5194170" cy="2620651"/>
          </a:xfrm>
          <a:prstGeom prst="rect">
            <a:avLst/>
          </a:prstGeom>
        </p:spPr>
      </p:pic>
      <p:pic>
        <p:nvPicPr>
          <p:cNvPr id="5" name="Picture 4">
            <a:extLst>
              <a:ext uri="{FF2B5EF4-FFF2-40B4-BE49-F238E27FC236}">
                <a16:creationId xmlns:a16="http://schemas.microsoft.com/office/drawing/2014/main" id="{A622E102-9DEA-4169-A0AC-0BBBC0302544}"/>
              </a:ext>
            </a:extLst>
          </p:cNvPr>
          <p:cNvPicPr>
            <a:picLocks noChangeAspect="1"/>
          </p:cNvPicPr>
          <p:nvPr/>
        </p:nvPicPr>
        <p:blipFill rotWithShape="1">
          <a:blip r:embed="rId2"/>
          <a:srcRect l="7346" t="56770" r="38763" b="12989"/>
          <a:stretch/>
        </p:blipFill>
        <p:spPr>
          <a:xfrm>
            <a:off x="666033" y="4656842"/>
            <a:ext cx="6570483" cy="2073897"/>
          </a:xfrm>
          <a:prstGeom prst="rect">
            <a:avLst/>
          </a:prstGeom>
        </p:spPr>
      </p:pic>
      <p:pic>
        <p:nvPicPr>
          <p:cNvPr id="6" name="Picture 5">
            <a:extLst>
              <a:ext uri="{FF2B5EF4-FFF2-40B4-BE49-F238E27FC236}">
                <a16:creationId xmlns:a16="http://schemas.microsoft.com/office/drawing/2014/main" id="{F34D871D-3F67-40D1-ABB8-568C850AE0B2}"/>
              </a:ext>
            </a:extLst>
          </p:cNvPr>
          <p:cNvPicPr>
            <a:picLocks noChangeAspect="1"/>
          </p:cNvPicPr>
          <p:nvPr/>
        </p:nvPicPr>
        <p:blipFill rotWithShape="1">
          <a:blip r:embed="rId3"/>
          <a:srcRect l="61778" t="44536" r="33196" b="52990"/>
          <a:stretch/>
        </p:blipFill>
        <p:spPr>
          <a:xfrm>
            <a:off x="2460396" y="1954252"/>
            <a:ext cx="1140644" cy="315869"/>
          </a:xfrm>
          <a:prstGeom prst="rect">
            <a:avLst/>
          </a:prstGeom>
        </p:spPr>
      </p:pic>
      <p:pic>
        <p:nvPicPr>
          <p:cNvPr id="7" name="Picture 6">
            <a:extLst>
              <a:ext uri="{FF2B5EF4-FFF2-40B4-BE49-F238E27FC236}">
                <a16:creationId xmlns:a16="http://schemas.microsoft.com/office/drawing/2014/main" id="{0D836F3A-1111-47E2-9A02-DAA77054EA15}"/>
              </a:ext>
            </a:extLst>
          </p:cNvPr>
          <p:cNvPicPr>
            <a:picLocks noChangeAspect="1"/>
          </p:cNvPicPr>
          <p:nvPr/>
        </p:nvPicPr>
        <p:blipFill rotWithShape="1">
          <a:blip r:embed="rId3"/>
          <a:srcRect l="61856" t="46873" r="30180" b="50000"/>
          <a:stretch/>
        </p:blipFill>
        <p:spPr>
          <a:xfrm>
            <a:off x="2714919" y="3695306"/>
            <a:ext cx="1430089" cy="315869"/>
          </a:xfrm>
          <a:prstGeom prst="rect">
            <a:avLst/>
          </a:prstGeom>
        </p:spPr>
      </p:pic>
    </p:spTree>
    <p:extLst>
      <p:ext uri="{BB962C8B-B14F-4D97-AF65-F5344CB8AC3E}">
        <p14:creationId xmlns:p14="http://schemas.microsoft.com/office/powerpoint/2010/main" val="36978845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536B47-7BB1-473A-AB9A-2BB93E85DD16}"/>
              </a:ext>
            </a:extLst>
          </p:cNvPr>
          <p:cNvSpPr>
            <a:spLocks noGrp="1"/>
          </p:cNvSpPr>
          <p:nvPr>
            <p:ph type="title"/>
          </p:nvPr>
        </p:nvSpPr>
        <p:spPr>
          <a:xfrm>
            <a:off x="4782403" y="1060382"/>
            <a:ext cx="2627193" cy="627294"/>
          </a:xfrm>
        </p:spPr>
        <p:txBody>
          <a:bodyPr/>
          <a:lstStyle/>
          <a:p>
            <a:r>
              <a:rPr lang="en-IN" sz="3200" dirty="0"/>
              <a:t>b</a:t>
            </a:r>
            <a:r>
              <a:rPr lang="en-IN" sz="3200" cap="none" dirty="0"/>
              <a:t>lock</a:t>
            </a:r>
            <a:r>
              <a:rPr lang="en-IN" dirty="0"/>
              <a:t> class</a:t>
            </a:r>
          </a:p>
        </p:txBody>
      </p:sp>
      <p:sp>
        <p:nvSpPr>
          <p:cNvPr id="3" name="Content Placeholder 2">
            <a:extLst>
              <a:ext uri="{FF2B5EF4-FFF2-40B4-BE49-F238E27FC236}">
                <a16:creationId xmlns:a16="http://schemas.microsoft.com/office/drawing/2014/main" id="{7ED887CE-F97A-49A5-8762-751ABA5614EF}"/>
              </a:ext>
            </a:extLst>
          </p:cNvPr>
          <p:cNvSpPr>
            <a:spLocks noGrp="1"/>
          </p:cNvSpPr>
          <p:nvPr>
            <p:ph idx="1"/>
          </p:nvPr>
        </p:nvSpPr>
        <p:spPr>
          <a:xfrm>
            <a:off x="581191" y="1935636"/>
            <a:ext cx="5291707" cy="2080183"/>
          </a:xfrm>
        </p:spPr>
        <p:txBody>
          <a:bodyPr>
            <a:normAutofit/>
          </a:bodyPr>
          <a:lstStyle/>
          <a:p>
            <a:r>
              <a:rPr lang="en-IN" dirty="0"/>
              <a:t>A block stores the previous hash, current hash, a time stamp to give randomness and uniqueness and a nonce (helps in mining a block). Hash is hexadecimal string that is generated using SHA256, the function that is in class StringUtil. The hash is very, very random and is impossible to decode.</a:t>
            </a:r>
          </a:p>
        </p:txBody>
      </p:sp>
      <p:pic>
        <p:nvPicPr>
          <p:cNvPr id="4" name="Picture 3">
            <a:extLst>
              <a:ext uri="{FF2B5EF4-FFF2-40B4-BE49-F238E27FC236}">
                <a16:creationId xmlns:a16="http://schemas.microsoft.com/office/drawing/2014/main" id="{66377882-5AD5-4FD9-B0F6-831F0B2CC930}"/>
              </a:ext>
            </a:extLst>
          </p:cNvPr>
          <p:cNvPicPr>
            <a:picLocks noChangeAspect="1"/>
          </p:cNvPicPr>
          <p:nvPr/>
        </p:nvPicPr>
        <p:blipFill rotWithShape="1">
          <a:blip r:embed="rId2"/>
          <a:srcRect l="3555" t="26227" r="53996" b="20137"/>
          <a:stretch/>
        </p:blipFill>
        <p:spPr>
          <a:xfrm>
            <a:off x="6096000" y="1935637"/>
            <a:ext cx="5659225" cy="4022237"/>
          </a:xfrm>
          <a:prstGeom prst="rect">
            <a:avLst/>
          </a:prstGeom>
        </p:spPr>
      </p:pic>
      <p:pic>
        <p:nvPicPr>
          <p:cNvPr id="6" name="Picture 5">
            <a:extLst>
              <a:ext uri="{FF2B5EF4-FFF2-40B4-BE49-F238E27FC236}">
                <a16:creationId xmlns:a16="http://schemas.microsoft.com/office/drawing/2014/main" id="{B4A4121D-2B36-4629-90A6-6E35F98E11B2}"/>
              </a:ext>
            </a:extLst>
          </p:cNvPr>
          <p:cNvPicPr>
            <a:picLocks noChangeAspect="1"/>
          </p:cNvPicPr>
          <p:nvPr/>
        </p:nvPicPr>
        <p:blipFill rotWithShape="1">
          <a:blip r:embed="rId3"/>
          <a:srcRect l="6650" t="56632" r="53582" b="17663"/>
          <a:stretch/>
        </p:blipFill>
        <p:spPr>
          <a:xfrm>
            <a:off x="838923" y="4195061"/>
            <a:ext cx="4848520" cy="1762813"/>
          </a:xfrm>
          <a:prstGeom prst="rect">
            <a:avLst/>
          </a:prstGeom>
        </p:spPr>
      </p:pic>
    </p:spTree>
    <p:extLst>
      <p:ext uri="{BB962C8B-B14F-4D97-AF65-F5344CB8AC3E}">
        <p14:creationId xmlns:p14="http://schemas.microsoft.com/office/powerpoint/2010/main" val="254200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A29013-60B3-4B59-87FF-069E8BC4E6F7}"/>
              </a:ext>
            </a:extLst>
          </p:cNvPr>
          <p:cNvSpPr>
            <a:spLocks noGrp="1"/>
          </p:cNvSpPr>
          <p:nvPr>
            <p:ph type="title"/>
          </p:nvPr>
        </p:nvSpPr>
        <p:spPr>
          <a:xfrm>
            <a:off x="4011040" y="1178351"/>
            <a:ext cx="4169917" cy="537606"/>
          </a:xfrm>
        </p:spPr>
        <p:txBody>
          <a:bodyPr/>
          <a:lstStyle/>
          <a:p>
            <a:r>
              <a:rPr lang="en-IN" dirty="0"/>
              <a:t>Required functions</a:t>
            </a:r>
          </a:p>
        </p:txBody>
      </p:sp>
      <p:sp>
        <p:nvSpPr>
          <p:cNvPr id="3" name="Content Placeholder 2">
            <a:extLst>
              <a:ext uri="{FF2B5EF4-FFF2-40B4-BE49-F238E27FC236}">
                <a16:creationId xmlns:a16="http://schemas.microsoft.com/office/drawing/2014/main" id="{928AFDC5-2484-4B7D-90BE-D9A0B26170C2}"/>
              </a:ext>
            </a:extLst>
          </p:cNvPr>
          <p:cNvSpPr>
            <a:spLocks noGrp="1"/>
          </p:cNvSpPr>
          <p:nvPr>
            <p:ph idx="1"/>
          </p:nvPr>
        </p:nvSpPr>
        <p:spPr>
          <a:xfrm>
            <a:off x="581192" y="2180496"/>
            <a:ext cx="11029615" cy="3975348"/>
          </a:xfrm>
        </p:spPr>
        <p:txBody>
          <a:bodyPr>
            <a:normAutofit/>
          </a:bodyPr>
          <a:lstStyle/>
          <a:p>
            <a:r>
              <a:rPr lang="en-IN" sz="2000" dirty="0"/>
              <a:t>As part of the project, we were supposed to implement four functions:</a:t>
            </a:r>
          </a:p>
          <a:p>
            <a:pPr lvl="1"/>
            <a:r>
              <a:rPr lang="en-IN" sz="1800" b="1" dirty="0"/>
              <a:t>createBlock(): </a:t>
            </a:r>
            <a:r>
              <a:rPr lang="en-IN" sz="1800" dirty="0"/>
              <a:t>Present in Block class, would create an object of class Block using the blockchain’s last hash, called by a Miner. The hash generated is not final. Gets updated when the block is mined.</a:t>
            </a:r>
          </a:p>
          <a:p>
            <a:pPr lvl="1"/>
            <a:r>
              <a:rPr lang="en-IN" sz="1800" b="1" dirty="0"/>
              <a:t>verifyTransaction(): </a:t>
            </a:r>
            <a:r>
              <a:rPr lang="en-IN" sz="1800" dirty="0"/>
              <a:t>Present in Block class, would verify whether the sender is a valid user using a zero knowledge proof (more precisely, to verify whether the sender knows his private key or not, without the Miner actually knowing his private key.) Called by a miner just before broadcasting the block to ensure </a:t>
            </a:r>
            <a:r>
              <a:rPr lang="en-IN" sz="1800" b="1" dirty="0"/>
              <a:t>Correctness</a:t>
            </a:r>
            <a:r>
              <a:rPr lang="en-IN" sz="1800" dirty="0"/>
              <a:t> of all Transactions in the blockchain.</a:t>
            </a:r>
          </a:p>
          <a:p>
            <a:pPr lvl="1"/>
            <a:r>
              <a:rPr lang="en-IN" sz="1800" b="1" dirty="0"/>
              <a:t>mineBlock():  </a:t>
            </a:r>
            <a:r>
              <a:rPr lang="en-IN" sz="1800" dirty="0"/>
              <a:t>Present in Block class, would require the proof of work for creating a block. Called by a miner.</a:t>
            </a:r>
          </a:p>
          <a:p>
            <a:pPr lvl="1"/>
            <a:r>
              <a:rPr lang="en-IN" sz="1800" b="1" dirty="0"/>
              <a:t>viewUser(): </a:t>
            </a:r>
            <a:r>
              <a:rPr lang="en-IN" sz="1800" dirty="0"/>
              <a:t>Equivalent to our getUser() method. Present in TheChatApp class (GUI class), it would display all the messages received by the current user by browsing through the blockchain (last block to first block using previous hash). If the user is able to decode the message, then he is the intended receiver. Called by the button “view my messages” on GUI.</a:t>
            </a:r>
          </a:p>
        </p:txBody>
      </p:sp>
    </p:spTree>
    <p:extLst>
      <p:ext uri="{BB962C8B-B14F-4D97-AF65-F5344CB8AC3E}">
        <p14:creationId xmlns:p14="http://schemas.microsoft.com/office/powerpoint/2010/main" val="10169456"/>
      </p:ext>
    </p:extLst>
  </p:cSld>
  <p:clrMapOvr>
    <a:masterClrMapping/>
  </p:clrMapOvr>
</p:sld>
</file>

<file path=ppt/theme/theme1.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4D1434"/>
      </a:accent1>
      <a:accent2>
        <a:srgbClr val="903163"/>
      </a:accent2>
      <a:accent3>
        <a:srgbClr val="B2324B"/>
      </a:accent3>
      <a:accent4>
        <a:srgbClr val="969FA7"/>
      </a:accent4>
      <a:accent5>
        <a:srgbClr val="66B1CE"/>
      </a:accent5>
      <a:accent6>
        <a:srgbClr val="40619D"/>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C21699FF-00E4-43C8-BBCC-D7E5536C3717}"/>
    </a:ext>
  </a:extLst>
</a:theme>
</file>

<file path=docProps/app.xml><?xml version="1.0" encoding="utf-8"?>
<Properties xmlns="http://schemas.openxmlformats.org/officeDocument/2006/extended-properties" xmlns:vt="http://schemas.openxmlformats.org/officeDocument/2006/docPropsVTypes">
  <Template>TM03457464[[fn=Dividend]]</Template>
  <TotalTime>304</TotalTime>
  <Words>2416</Words>
  <Application>Microsoft Office PowerPoint</Application>
  <PresentationFormat>Widescreen</PresentationFormat>
  <Paragraphs>93</Paragraphs>
  <Slides>16</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Gill Sans MT</vt:lpstr>
      <vt:lpstr>Times New Roman</vt:lpstr>
      <vt:lpstr>Wingdings</vt:lpstr>
      <vt:lpstr>Wingdings 2</vt:lpstr>
      <vt:lpstr>Dividend</vt:lpstr>
      <vt:lpstr>The chat app</vt:lpstr>
      <vt:lpstr>What the app does.</vt:lpstr>
      <vt:lpstr>What the app is.</vt:lpstr>
      <vt:lpstr>Classes </vt:lpstr>
      <vt:lpstr>Myuser class</vt:lpstr>
      <vt:lpstr>Myuser class</vt:lpstr>
      <vt:lpstr>Miner class</vt:lpstr>
      <vt:lpstr>block class</vt:lpstr>
      <vt:lpstr>Required functions</vt:lpstr>
      <vt:lpstr>createBlock()</vt:lpstr>
      <vt:lpstr> mineBlock()</vt:lpstr>
      <vt:lpstr>verifyTransaction()</vt:lpstr>
      <vt:lpstr>Zero-knowledge proof</vt:lpstr>
      <vt:lpstr>Proof of the reasoning of z.k.p</vt:lpstr>
      <vt:lpstr>viewUser() / getUsers()</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chat app</dc:title>
  <dc:creator>Saumya Shikhar Mishra</dc:creator>
  <cp:lastModifiedBy>Shivang Singh</cp:lastModifiedBy>
  <cp:revision>185</cp:revision>
  <dcterms:created xsi:type="dcterms:W3CDTF">2020-04-25T10:46:48Z</dcterms:created>
  <dcterms:modified xsi:type="dcterms:W3CDTF">2020-04-25T18:11:24Z</dcterms:modified>
</cp:coreProperties>
</file>